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_rels/presentation.xml.rels" ContentType="application/vnd.openxmlformats-package.relationships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_rels/slideLayout2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20.xml.rels" ContentType="application/vnd.openxmlformats-package.relationships+xml"/>
  <Override PartName="/ppt/slideLayouts/slideLayout6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2.xml" ContentType="application/vnd.openxmlformats-officedocument.presentationml.slideLayout+xml"/>
  <Override PartName="/ppt/media/image59.jpeg" ContentType="image/jpeg"/>
  <Override PartName="/ppt/media/image6.png" ContentType="image/png"/>
  <Override PartName="/ppt/media/image18.png" ContentType="image/png"/>
  <Override PartName="/ppt/media/image56.png" ContentType="image/png"/>
  <Override PartName="/ppt/media/image55.png" ContentType="image/png"/>
  <Override PartName="/ppt/media/image54.png" ContentType="image/png"/>
  <Override PartName="/ppt/media/image53.jpeg" ContentType="image/jpeg"/>
  <Override PartName="/ppt/media/image23.png" ContentType="image/png"/>
  <Override PartName="/ppt/media/image51.png" ContentType="image/png"/>
  <Override PartName="/ppt/media/image4.jpeg" ContentType="image/jpeg"/>
  <Override PartName="/ppt/media/image52.png" ContentType="image/png"/>
  <Override PartName="/ppt/media/image50.jpeg" ContentType="image/jpeg"/>
  <Override PartName="/ppt/media/image25.jpeg" ContentType="image/jpeg"/>
  <Override PartName="/ppt/media/image32.png" ContentType="image/png"/>
  <Override PartName="/ppt/media/image48.png" ContentType="image/png"/>
  <Override PartName="/ppt/media/image11.png" ContentType="image/png"/>
  <Override PartName="/ppt/media/image66.jpeg" ContentType="image/jpeg"/>
  <Override PartName="/ppt/media/image47.png" ContentType="image/png"/>
  <Override PartName="/ppt/media/image10.png" ContentType="image/png"/>
  <Override PartName="/ppt/media/image1.jpeg" ContentType="image/jpeg"/>
  <Override PartName="/ppt/media/image21.png" ContentType="image/png"/>
  <Override PartName="/ppt/media/image69.png" ContentType="image/png"/>
  <Override PartName="/ppt/media/image67.jpeg" ContentType="image/jpeg"/>
  <Override PartName="/ppt/media/image15.jpeg" ContentType="image/jpeg"/>
  <Override PartName="/ppt/media/image64.png" ContentType="image/png"/>
  <Override PartName="/ppt/media/image16.jpeg" ContentType="image/jpeg"/>
  <Override PartName="/ppt/media/image17.png" ContentType="image/png"/>
  <Override PartName="/ppt/media/image20.png" ContentType="image/png"/>
  <Override PartName="/ppt/media/image57.png" ContentType="image/png"/>
  <Override PartName="/ppt/media/image22.png" ContentType="image/png"/>
  <Override PartName="/ppt/media/image71.jpeg" ContentType="image/jpeg"/>
  <Override PartName="/ppt/media/image45.png" ContentType="image/png"/>
  <Override PartName="/ppt/media/image70.png" ContentType="image/png"/>
  <Override PartName="/ppt/media/image28.png" ContentType="image/png"/>
  <Override PartName="/ppt/media/image38.jpeg" ContentType="image/jpeg"/>
  <Override PartName="/ppt/media/image24.png" ContentType="image/png"/>
  <Override PartName="/ppt/media/image68.jpeg" ContentType="image/jpeg"/>
  <Override PartName="/ppt/media/image31.png" ContentType="image/png"/>
  <Override PartName="/ppt/media/image3.png" ContentType="image/png"/>
  <Override PartName="/ppt/media/image26.png" ContentType="image/png"/>
  <Override PartName="/ppt/media/image61.jpeg" ContentType="image/jpeg"/>
  <Override PartName="/ppt/media/image40.png" ContentType="image/png"/>
  <Override PartName="/ppt/media/image63.png" ContentType="image/png"/>
  <Override PartName="/ppt/media/image60.png" ContentType="image/png"/>
  <Override PartName="/ppt/media/image27.png" ContentType="image/png"/>
  <Override PartName="/ppt/media/image2.png" ContentType="image/png"/>
  <Override PartName="/ppt/media/image14.png" ContentType="image/png"/>
  <Override PartName="/ppt/media/image5.jpeg" ContentType="image/jpeg"/>
  <Override PartName="/ppt/media/image29.png" ContentType="image/png"/>
  <Override PartName="/ppt/media/image9.jpeg" ContentType="image/jpeg"/>
  <Override PartName="/ppt/media/image33.gif" ContentType="image/gif"/>
  <Override PartName="/ppt/media/image36.png" ContentType="image/png"/>
  <Override PartName="/ppt/media/image12.jpeg" ContentType="image/jpeg"/>
  <Override PartName="/ppt/media/image34.png" ContentType="image/png"/>
  <Override PartName="/ppt/media/image62.jpeg" ContentType="image/jpeg"/>
  <Override PartName="/ppt/media/image19.png" ContentType="image/png"/>
  <Override PartName="/ppt/media/image7.png" ContentType="image/png"/>
  <Override PartName="/ppt/media/image37.png" ContentType="image/png"/>
  <Override PartName="/ppt/media/image8.png" ContentType="image/png"/>
  <Override PartName="/ppt/media/image13.jpeg" ContentType="image/jpeg"/>
  <Override PartName="/ppt/media/image44.png" ContentType="image/png"/>
  <Override PartName="/ppt/media/image30.png" ContentType="image/png"/>
  <Override PartName="/ppt/media/image35.png" ContentType="image/png"/>
  <Override PartName="/ppt/media/image39.png" ContentType="image/png"/>
  <Override PartName="/ppt/media/image41.png" ContentType="image/png"/>
  <Override PartName="/ppt/media/image42.png" ContentType="image/png"/>
  <Override PartName="/ppt/media/image43.png" ContentType="image/png"/>
  <Override PartName="/ppt/media/image58.png" ContentType="image/png"/>
  <Override PartName="/ppt/media/image46.jpeg" ContentType="image/jpeg"/>
  <Override PartName="/ppt/media/image65.jpeg" ContentType="image/jpeg"/>
  <Override PartName="/ppt/media/image49.png" ContentType="image/png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_rels/slide24.xml.rels" ContentType="application/vnd.openxmlformats-package.relationships+xml"/>
  <Override PartName="/ppt/slides/_rels/slide15.xml.rels" ContentType="application/vnd.openxmlformats-package.relationships+xml"/>
  <Override PartName="/ppt/slides/_rels/slide31.xml.rels" ContentType="application/vnd.openxmlformats-package.relationships+xml"/>
  <Override PartName="/ppt/slides/_rels/slide4.xml.rels" ContentType="application/vnd.openxmlformats-package.relationships+xml"/>
  <Override PartName="/ppt/slides/_rels/slide8.xml.rels" ContentType="application/vnd.openxmlformats-package.relationships+xml"/>
  <Override PartName="/ppt/slides/_rels/slide27.xml.rels" ContentType="application/vnd.openxmlformats-package.relationships+xml"/>
  <Override PartName="/ppt/slides/_rels/slide2.xml.rels" ContentType="application/vnd.openxmlformats-package.relationships+xml"/>
  <Override PartName="/ppt/slides/_rels/slide21.xml.rels" ContentType="application/vnd.openxmlformats-package.relationships+xml"/>
  <Override PartName="/ppt/slides/_rels/slide5.xml.rels" ContentType="application/vnd.openxmlformats-package.relationships+xml"/>
  <Override PartName="/ppt/slides/_rels/slide33.xml.rels" ContentType="application/vnd.openxmlformats-package.relationships+xml"/>
  <Override PartName="/ppt/slides/_rels/slide34.xml.rels" ContentType="application/vnd.openxmlformats-package.relationships+xml"/>
  <Override PartName="/ppt/slides/_rels/slide6.xml.rels" ContentType="application/vnd.openxmlformats-package.relationships+xml"/>
  <Override PartName="/ppt/slides/_rels/slide16.xml.rels" ContentType="application/vnd.openxmlformats-package.relationships+xml"/>
  <Override PartName="/ppt/slides/_rels/slide32.xml.rels" ContentType="application/vnd.openxmlformats-package.relationships+xml"/>
  <Override PartName="/ppt/slides/_rels/slide10.xml.rels" ContentType="application/vnd.openxmlformats-package.relationships+xml"/>
  <Override PartName="/ppt/slides/_rels/slide25.xml.rels" ContentType="application/vnd.openxmlformats-package.relationships+xml"/>
  <Override PartName="/ppt/slides/_rels/slide20.xml.rels" ContentType="application/vnd.openxmlformats-package.relationships+xml"/>
  <Override PartName="/ppt/slides/_rels/slide1.xml.rels" ContentType="application/vnd.openxmlformats-package.relationships+xml"/>
  <Override PartName="/ppt/slides/_rels/slide7.xml.rels" ContentType="application/vnd.openxmlformats-package.relationships+xml"/>
  <Override PartName="/ppt/slides/_rels/slide26.xml.rels" ContentType="application/vnd.openxmlformats-package.relationships+xml"/>
  <Override PartName="/ppt/slides/_rels/slide11.xml.rels" ContentType="application/vnd.openxmlformats-package.relationships+xml"/>
  <Override PartName="/ppt/slides/_rels/slide17.xml.rels" ContentType="application/vnd.openxmlformats-package.relationships+xml"/>
  <Override PartName="/ppt/slides/_rels/slide12.xml.rels" ContentType="application/vnd.openxmlformats-package.relationships+xml"/>
  <Override PartName="/ppt/slides/_rels/slide18.xml.rels" ContentType="application/vnd.openxmlformats-package.relationships+xml"/>
  <Override PartName="/ppt/slides/_rels/slide13.xml.rels" ContentType="application/vnd.openxmlformats-package.relationships+xml"/>
  <Override PartName="/ppt/slides/_rels/slide19.xml.rels" ContentType="application/vnd.openxmlformats-package.relationships+xml"/>
  <Override PartName="/ppt/slides/_rels/slide9.xml.rels" ContentType="application/vnd.openxmlformats-package.relationships+xml"/>
  <Override PartName="/ppt/slides/_rels/slide3.xml.rels" ContentType="application/vnd.openxmlformats-package.relationships+xml"/>
  <Override PartName="/ppt/slides/_rels/slide28.xml.rels" ContentType="application/vnd.openxmlformats-package.relationships+xml"/>
  <Override PartName="/ppt/slides/_rels/slide22.xml.rels" ContentType="application/vnd.openxmlformats-package.relationships+xml"/>
  <Override PartName="/ppt/slides/_rels/slide23.xml.rels" ContentType="application/vnd.openxmlformats-package.relationships+xml"/>
  <Override PartName="/ppt/slides/_rels/slide14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6.xml" ContentType="application/vnd.openxmlformats-officedocument.presentationml.slide+xml"/>
  <Override PartName="/ppt/slides/slide32.xml" ContentType="application/vnd.openxmlformats-officedocument.presentationml.slide+xml"/>
  <Override PartName="/ppt/slides/slide7.xml" ContentType="application/vnd.openxmlformats-officedocument.presentationml.slide+xml"/>
  <Override PartName="/ppt/slides/slide10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</p:sldIdLst>
  <p:sldSz cx="12192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
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autoTitleDeleted val="1"/>
    <c:view3D>
      <c:rotX val="30"/>
      <c:rotY val="0"/>
      <c:rAngAx val="0"/>
      <c:perspective val="30"/>
    </c:view3D>
    <c:floor>
      <c:spPr>
        <a:solidFill>
          <a:srgbClr val="d9d9d9"/>
        </a:solidFill>
        <a:ln w="0">
          <a:noFill/>
        </a:ln>
      </c:spPr>
    </c:floor>
    <c:sideWall>
      <c:spPr>
        <a:solidFill>
          <a:srgbClr val="d9d9d9"/>
        </a:solidFill>
        <a:ln w="0">
          <a:noFill/>
        </a:ln>
      </c:spPr>
    </c:sideWall>
    <c:backWall>
      <c:spPr>
        <a:solidFill>
          <a:srgbClr val="d9d9d9"/>
        </a:solidFill>
        <a:ln w="0">
          <a:noFill/>
        </a:ln>
      </c:spPr>
    </c:backWall>
    <c:plotArea>
      <c:layout>
        <c:manualLayout>
          <c:layoutTarget val="inner"/>
          <c:xMode val="edge"/>
          <c:yMode val="edge"/>
          <c:x val="0.0282235749861649"/>
          <c:y val="0.0305776656946962"/>
          <c:w val="0.952222837114923"/>
          <c:h val="0.725037433997951"/>
        </c:manualLayout>
      </c:layout>
      <c:pie3DChart>
        <c:varyColors val="1"/>
        <c:ser>
          <c:idx val="0"/>
          <c:order val="0"/>
          <c:tx>
            <c:strRef>
              <c:f>label 0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5b9bd5"/>
            </a:solidFill>
            <a:ln w="0">
              <a:noFill/>
            </a:ln>
          </c:spPr>
          <c:explosion val="0"/>
          <c:dPt>
            <c:idx val="0"/>
            <c:spPr>
              <a:solidFill>
                <a:srgbClr val="00b050"/>
              </a:solidFill>
              <a:ln w="25560">
                <a:noFill/>
              </a:ln>
            </c:spPr>
          </c:dPt>
          <c:dPt>
            <c:idx val="1"/>
            <c:spPr>
              <a:solidFill>
                <a:srgbClr val="ed7d31"/>
              </a:solidFill>
              <a:ln w="25560">
                <a:noFill/>
              </a:ln>
            </c:spPr>
          </c:dPt>
          <c:dPt>
            <c:idx val="2"/>
            <c:spPr>
              <a:solidFill>
                <a:srgbClr val="c00000"/>
              </a:solidFill>
              <a:ln w="25560">
                <a:noFill/>
              </a:ln>
            </c:spPr>
          </c:dPt>
          <c:dLbls>
            <c:numFmt formatCode="0.00%" sourceLinked="0"/>
            <c:dLbl>
              <c:idx val="0"/>
              <c:numFmt formatCode="0.00%" sourceLinked="0"/>
              <c:txPr>
                <a:bodyPr wrap="square"/>
                <a:lstStyle/>
                <a:p>
                  <a:pPr>
                    <a:defRPr b="1" sz="20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"/>
              <c:numFmt formatCode="0.00%" sourceLinked="0"/>
              <c:txPr>
                <a:bodyPr wrap="square"/>
                <a:lstStyle/>
                <a:p>
                  <a:pPr>
                    <a:defRPr b="1" sz="20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2"/>
              <c:numFmt formatCode="0.00%" sourceLinked="0"/>
              <c:txPr>
                <a:bodyPr wrap="square"/>
                <a:lstStyle/>
                <a:p>
                  <a:pPr>
                    <a:defRPr b="1" sz="20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eparator>; </c:separator>
            </c:dLbl>
            <c:txPr>
              <a:bodyPr wrap="square"/>
              <a:lstStyle/>
              <a:p>
                <a:pPr>
                  <a:defRPr b="1" sz="2000" spc="-1" strike="noStrike">
                    <a:solidFill>
                      <a:srgbClr val="ffffff"/>
                    </a:solidFill>
                    <a:latin typeface="Calibri"/>
                  </a:defRPr>
                </a:pPr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eparator>; </c:separator>
            <c:showLeaderLines val="0"/>
          </c:dLbls>
          <c:cat>
            <c:strRef>
              <c:f>categories</c:f>
              <c:strCache>
                <c:ptCount val="3"/>
                <c:pt idx="0">
                  <c:v>Хорошее материальное положение</c:v>
                </c:pt>
                <c:pt idx="1">
                  <c:v>Среднее материальное положение</c:v>
                </c:pt>
                <c:pt idx="2">
                  <c:v>Плохое материальное положение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3"/>
                <c:pt idx="0">
                  <c:v>0.307</c:v>
                </c:pt>
                <c:pt idx="1">
                  <c:v>0.583</c:v>
                </c:pt>
                <c:pt idx="2">
                  <c:v>0.102</c:v>
                </c:pt>
              </c:numCache>
            </c:numRef>
          </c:val>
        </c:ser>
      </c:pie3DChart>
    </c:plotArea>
    <c:legend>
      <c:legendPos val="b"/>
      <c:layout>
        <c:manualLayout>
          <c:xMode val="edge"/>
          <c:yMode val="edge"/>
          <c:x val="0.0268232937358795"/>
          <c:y val="0.747337448701107"/>
          <c:w val="0.946353241719491"/>
          <c:h val="0.247102229579554"/>
        </c:manualLayout>
      </c:layout>
      <c:overlay val="0"/>
      <c:spPr>
        <a:noFill/>
        <a:ln w="0">
          <a:noFill/>
        </a:ln>
      </c:spPr>
      <c:txPr>
        <a:bodyPr/>
        <a:lstStyle/>
        <a:p>
          <a:pPr>
            <a:defRPr b="0" sz="1197" spc="-1" strike="noStrike">
              <a:solidFill>
                <a:srgbClr val="595959"/>
              </a:solidFill>
              <a:latin typeface="Calibri"/>
            </a:defRPr>
          </a:pPr>
        </a:p>
      </c:txPr>
    </c:legend>
    <c:plotVisOnly val="1"/>
    <c:dispBlanksAs val="gap"/>
  </c:chart>
  <c:spPr>
    <a:noFill/>
    <a:ln w="9360">
      <a:noFill/>
    </a:ln>
  </c:spPr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autoTitleDeleted val="1"/>
    <c:plotArea>
      <c:barChart>
        <c:barDir val="col"/>
        <c:grouping val="percentStack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5b9bd5"/>
            </a:solidFill>
            <a:ln w="0">
              <a:noFill/>
            </a:ln>
          </c:spPr>
          <c:invertIfNegative val="0"/>
          <c:dLbls>
            <c:numFmt formatCode="0%" sourceLinked="0"/>
            <c:txPr>
              <a:bodyPr wrap="square"/>
              <a:lstStyle/>
              <a:p>
                <a:pPr>
                  <a:defRPr b="0" sz="1200" spc="-1" strike="noStrike">
                    <a:solidFill>
                      <a:srgbClr val="ffffff"/>
                    </a:solidFill>
                    <a:latin typeface="Calibri"/>
                  </a:defRPr>
                </a:pPr>
              </a:p>
            </c:txPr>
            <c:dLblPos val="ctr"/>
            <c:showLegendKey val="0"/>
            <c:showVal val="1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6"/>
                <c:pt idx="0">
                  <c:v>Достаток в семье</c:v>
                </c:pt>
                <c:pt idx="1">
                  <c:v>Возможность не экономить</c:v>
                </c:pt>
                <c:pt idx="2">
                  <c:v>Уверенность в завтрашнем дне</c:v>
                </c:pt>
                <c:pt idx="3">
                  <c:v>Хорошее здоровье</c:v>
                </c:pt>
                <c:pt idx="4">
                  <c:v>Жилищные условия</c:v>
                </c:pt>
                <c:pt idx="5">
                  <c:v>Возможность отдыха (отпуска)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6"/>
                <c:pt idx="0">
                  <c:v>0.59</c:v>
                </c:pt>
                <c:pt idx="1">
                  <c:v>0.56</c:v>
                </c:pt>
                <c:pt idx="2">
                  <c:v>0.45</c:v>
                </c:pt>
                <c:pt idx="3">
                  <c:v>0.44</c:v>
                </c:pt>
                <c:pt idx="4">
                  <c:v>0.42</c:v>
                </c:pt>
                <c:pt idx="5">
                  <c:v>0.4</c:v>
                </c:pt>
              </c:numCache>
            </c:numRef>
          </c:val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e7e6e6"/>
            </a:solidFill>
            <a:ln w="0">
              <a:noFill/>
            </a:ln>
          </c:spPr>
          <c:invertIfNegative val="0"/>
          <c:dLbls>
            <c:txPr>
              <a:bodyPr wrap="none"/>
              <a:lstStyle/>
              <a:p>
                <a:pPr>
                  <a:defRPr b="0" sz="1000" spc="-1" strike="noStrike">
                    <a:solidFill>
                      <a:srgbClr val="000000"/>
                    </a:solidFill>
                    <a:latin typeface="Calibri"/>
                  </a:defRPr>
                </a:pPr>
              </a:p>
            </c:txPr>
            <c:dLblPos val="ctr"/>
            <c:showLegendKey val="0"/>
            <c:showVal val="0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6"/>
                <c:pt idx="0">
                  <c:v>Достаток в семье</c:v>
                </c:pt>
                <c:pt idx="1">
                  <c:v>Возможность не экономить</c:v>
                </c:pt>
                <c:pt idx="2">
                  <c:v>Уверенность в завтрашнем дне</c:v>
                </c:pt>
                <c:pt idx="3">
                  <c:v>Хорошее здоровье</c:v>
                </c:pt>
                <c:pt idx="4">
                  <c:v>Жилищные условия</c:v>
                </c:pt>
                <c:pt idx="5">
                  <c:v>Возможность отдыха (отпуска)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6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</c:numCache>
            </c:numRef>
          </c:val>
        </c:ser>
        <c:gapWidth val="150"/>
        <c:overlap val="100"/>
        <c:axId val="15153217"/>
        <c:axId val="23425578"/>
      </c:barChart>
      <c:catAx>
        <c:axId val="15153217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9360">
            <a:solidFill>
              <a:srgbClr val="d9d9d9"/>
            </a:solidFill>
            <a:round/>
          </a:ln>
        </c:spPr>
        <c:txPr>
          <a:bodyPr/>
          <a:lstStyle/>
          <a:p>
            <a:pPr>
              <a:defRPr b="1" sz="1300" spc="-1" strike="noStrike">
                <a:solidFill>
                  <a:srgbClr val="ffffff"/>
                </a:solidFill>
                <a:latin typeface="Calibri"/>
              </a:defRPr>
            </a:pPr>
          </a:p>
        </c:txPr>
        <c:crossAx val="23425578"/>
        <c:crosses val="autoZero"/>
        <c:auto val="1"/>
        <c:lblAlgn val="ctr"/>
        <c:lblOffset val="100"/>
        <c:noMultiLvlLbl val="0"/>
      </c:catAx>
      <c:valAx>
        <c:axId val="23425578"/>
        <c:scaling>
          <c:orientation val="minMax"/>
        </c:scaling>
        <c:delete val="1"/>
        <c:axPos val="l"/>
        <c:majorGridlines>
          <c:spPr>
            <a:ln w="9360">
              <a:solidFill>
                <a:srgbClr val="d9d9d9"/>
              </a:solidFill>
              <a:round/>
            </a:ln>
          </c:spPr>
        </c:majorGridlines>
        <c:numFmt formatCode="[$-419]0%" sourceLinked="1"/>
        <c:majorTickMark val="none"/>
        <c:minorTickMark val="none"/>
        <c:tickLblPos val="nextTo"/>
        <c:spPr>
          <a:ln w="6480">
            <a:solidFill>
              <a:srgbClr val="8b8b8b"/>
            </a:solidFill>
            <a:round/>
          </a:ln>
        </c:spPr>
        <c:txPr>
          <a:bodyPr/>
          <a:lstStyle/>
          <a:p>
            <a:pPr>
              <a:defRPr b="0" sz="1000" spc="-1" strike="noStrike">
                <a:solidFill>
                  <a:srgbClr val="000000"/>
                </a:solidFill>
                <a:latin typeface="Calibri"/>
              </a:defRPr>
            </a:pPr>
          </a:p>
        </c:txPr>
        <c:crossAx val="15153217"/>
        <c:crossBetween val="between"/>
      </c:valAx>
      <c:spPr>
        <a:noFill/>
        <a:ln w="0">
          <a:noFill/>
        </a:ln>
      </c:spPr>
    </c:plotArea>
    <c:plotVisOnly val="1"/>
    <c:dispBlanksAs val="gap"/>
  </c:chart>
  <c:spPr>
    <a:noFill/>
    <a:ln w="9360">
      <a:noFill/>
    </a:ln>
  </c:spPr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title>
      <c:tx>
        <c:rich>
          <a:bodyPr rot="0"/>
          <a:lstStyle/>
          <a:p>
            <a:pPr>
              <a:defRPr b="1" sz="2000" spc="-1" strike="noStrike">
                <a:solidFill>
                  <a:srgbClr val="ffffff"/>
                </a:solidFill>
                <a:latin typeface="Calibri"/>
              </a:defRPr>
            </a:pPr>
            <a:r>
              <a:rPr b="1" sz="2000" spc="-1" strike="noStrike">
                <a:solidFill>
                  <a:srgbClr val="ffffff"/>
                </a:solidFill>
                <a:latin typeface="Calibri"/>
              </a:rPr>
              <a:t>Основная форма семьи </a:t>
            </a:r>
          </a:p>
        </c:rich>
      </c:tx>
      <c:overlay val="0"/>
      <c:spPr>
        <a:noFill/>
        <a:ln w="0">
          <a:noFill/>
        </a:ln>
      </c:spPr>
    </c:title>
    <c:autoTitleDeleted val="0"/>
    <c:view3D>
      <c:rotX val="30"/>
      <c:rotY val="0"/>
      <c:rAngAx val="0"/>
      <c:perspective val="30"/>
    </c:view3D>
    <c:floor>
      <c:spPr>
        <a:solidFill>
          <a:srgbClr val="d9d9d9"/>
        </a:solidFill>
        <a:ln w="0">
          <a:noFill/>
        </a:ln>
      </c:spPr>
    </c:floor>
    <c:sideWall>
      <c:spPr>
        <a:solidFill>
          <a:srgbClr val="d9d9d9"/>
        </a:solidFill>
        <a:ln w="0">
          <a:noFill/>
        </a:ln>
      </c:spPr>
    </c:sideWall>
    <c:backWall>
      <c:spPr>
        <a:solidFill>
          <a:srgbClr val="d9d9d9"/>
        </a:solidFill>
        <a:ln w="0">
          <a:noFill/>
        </a:ln>
      </c:spPr>
    </c:backWall>
    <c:plotArea>
      <c:pie3DChart>
        <c:varyColors val="1"/>
        <c:ser>
          <c:idx val="0"/>
          <c:order val="0"/>
          <c:tx>
            <c:strRef>
              <c:f>label 0</c:f>
              <c:strCache>
                <c:ptCount val="1"/>
                <c:pt idx="0">
                  <c:v>Основная форма семьи </c:v>
                </c:pt>
              </c:strCache>
            </c:strRef>
          </c:tx>
          <c:spPr>
            <a:solidFill>
              <a:srgbClr val="5b9bd5"/>
            </a:solidFill>
            <a:ln w="0">
              <a:noFill/>
            </a:ln>
          </c:spPr>
          <c:explosion val="0"/>
          <c:dPt>
            <c:idx val="0"/>
            <c:spPr>
              <a:solidFill>
                <a:srgbClr val="00b050"/>
              </a:solidFill>
              <a:ln w="25560">
                <a:noFill/>
              </a:ln>
            </c:spPr>
          </c:dPt>
          <c:dPt>
            <c:idx val="1"/>
            <c:spPr>
              <a:solidFill>
                <a:srgbClr val="cc66ff"/>
              </a:solidFill>
              <a:ln w="25560">
                <a:noFill/>
              </a:ln>
            </c:spPr>
          </c:dPt>
          <c:dLbls>
            <c:numFmt formatCode="0%" sourceLinked="0"/>
            <c:dLbl>
              <c:idx val="0"/>
              <c:numFmt formatCode="0%" sourceLinked="0"/>
              <c:txPr>
                <a:bodyPr wrap="square"/>
                <a:lstStyle/>
                <a:p>
                  <a:pPr>
                    <a:defRPr b="1" sz="15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"/>
              <c:numFmt formatCode="0%" sourceLinked="0"/>
              <c:txPr>
                <a:bodyPr wrap="square"/>
                <a:lstStyle/>
                <a:p>
                  <a:pPr>
                    <a:defRPr b="1" sz="15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eparator>; </c:separator>
            </c:dLbl>
            <c:txPr>
              <a:bodyPr wrap="square"/>
              <a:lstStyle/>
              <a:p>
                <a:pPr>
                  <a:defRPr b="1" sz="1500" spc="-1" strike="noStrike">
                    <a:solidFill>
                      <a:srgbClr val="ffffff"/>
                    </a:solidFill>
                    <a:latin typeface="Calibri"/>
                  </a:defRPr>
                </a:pPr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eparator>; </c:separator>
            <c:showLeaderLines val="0"/>
          </c:dLbls>
          <c:cat>
            <c:strRef>
              <c:f>categories</c:f>
              <c:strCache>
                <c:ptCount val="2"/>
                <c:pt idx="0">
                  <c:v>Брак мужчины и женщины</c:v>
                </c:pt>
                <c:pt idx="1">
                  <c:v>Другое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2"/>
                <c:pt idx="0">
                  <c:v>0.87</c:v>
                </c:pt>
                <c:pt idx="1">
                  <c:v>0.13</c:v>
                </c:pt>
              </c:numCache>
            </c:numRef>
          </c:val>
        </c:ser>
      </c:pie3DChart>
    </c:plotArea>
    <c:legend>
      <c:legendPos val="b"/>
      <c:layout>
        <c:manualLayout>
          <c:xMode val="edge"/>
          <c:yMode val="edge"/>
          <c:x val="0.127902147864787"/>
          <c:y val="0.79736606531317"/>
          <c:w val="0.735707172425975"/>
          <c:h val="0.0687251625996019"/>
        </c:manualLayout>
      </c:layout>
      <c:overlay val="0"/>
      <c:spPr>
        <a:noFill/>
        <a:ln w="0">
          <a:noFill/>
        </a:ln>
      </c:spPr>
      <c:txPr>
        <a:bodyPr/>
        <a:lstStyle/>
        <a:p>
          <a:pPr>
            <a:defRPr b="1" sz="1500" spc="-1" strike="noStrike">
              <a:solidFill>
                <a:srgbClr val="ffffff"/>
              </a:solidFill>
              <a:latin typeface="Calibri"/>
            </a:defRPr>
          </a:pPr>
        </a:p>
      </c:txPr>
    </c:legend>
    <c:plotVisOnly val="1"/>
    <c:dispBlanksAs val="gap"/>
  </c:chart>
  <c:spPr>
    <a:noFill/>
    <a:ln w="9360">
      <a:noFill/>
    </a:ln>
  </c:spPr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title>
      <c:tx>
        <c:rich>
          <a:bodyPr rot="0"/>
          <a:lstStyle/>
          <a:p>
            <a:pPr>
              <a:defRPr b="1" lang="ru-RU" sz="2000" spc="-1" strike="noStrike">
                <a:solidFill>
                  <a:srgbClr val="ffffff"/>
                </a:solidFill>
                <a:latin typeface="Calibri"/>
              </a:defRPr>
            </a:pPr>
            <a:r>
              <a:rPr b="1" lang="ru-RU" sz="2000" spc="-1" strike="noStrike">
                <a:solidFill>
                  <a:srgbClr val="ffffff"/>
                </a:solidFill>
                <a:latin typeface="Calibri"/>
              </a:rPr>
              <a:t>Доверие к СМИ</a:t>
            </a:r>
          </a:p>
        </c:rich>
      </c:tx>
      <c:overlay val="0"/>
      <c:spPr>
        <a:noFill/>
        <a:ln w="0">
          <a:noFill/>
        </a:ln>
      </c:spPr>
    </c:title>
    <c:autoTitleDeleted val="0"/>
    <c:plotArea>
      <c:barChart>
        <c:barDir val="col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92d050"/>
            </a:solidFill>
            <a:ln w="0">
              <a:noFill/>
            </a:ln>
          </c:spPr>
          <c:invertIfNegative val="0"/>
          <c:dLbls>
            <c:numFmt formatCode="0.00%" sourceLinked="0"/>
            <c:txPr>
              <a:bodyPr wrap="square"/>
              <a:lstStyle/>
              <a:p>
                <a:pPr>
                  <a:defRPr b="1" sz="1500" spc="-1" strike="noStrike">
                    <a:solidFill>
                      <a:srgbClr val="ffffff"/>
                    </a:solidFill>
                    <a:latin typeface="Calibri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2"/>
                <c:pt idx="0">
                  <c:v>Государственные СМИ</c:v>
                </c:pt>
                <c:pt idx="1">
                  <c:v>Негосударственные СМИ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2"/>
                <c:pt idx="0">
                  <c:v>0.384</c:v>
                </c:pt>
                <c:pt idx="1">
                  <c:v>0.124</c:v>
                </c:pt>
              </c:numCache>
            </c:numRef>
          </c:val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ff0000"/>
            </a:solidFill>
            <a:ln w="0">
              <a:noFill/>
            </a:ln>
          </c:spPr>
          <c:invertIfNegative val="0"/>
          <c:dLbls>
            <c:numFmt formatCode="0.00%" sourceLinked="0"/>
            <c:txPr>
              <a:bodyPr wrap="square"/>
              <a:lstStyle/>
              <a:p>
                <a:pPr>
                  <a:defRPr b="1" sz="1500" spc="-1" strike="noStrike">
                    <a:solidFill>
                      <a:srgbClr val="ffffff"/>
                    </a:solidFill>
                    <a:latin typeface="Calibri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2"/>
                <c:pt idx="0">
                  <c:v>Государственные СМИ</c:v>
                </c:pt>
                <c:pt idx="1">
                  <c:v>Негосударственные СМИ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2"/>
                <c:pt idx="0">
                  <c:v>0.496</c:v>
                </c:pt>
                <c:pt idx="1">
                  <c:v>0.065</c:v>
                </c:pt>
              </c:numCache>
            </c:numRef>
          </c:val>
        </c:ser>
        <c:gapWidth val="219"/>
        <c:overlap val="-27"/>
        <c:axId val="36539846"/>
        <c:axId val="73433373"/>
      </c:barChart>
      <c:catAx>
        <c:axId val="3653984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9360">
            <a:solidFill>
              <a:srgbClr val="d9d9d9"/>
            </a:solidFill>
            <a:round/>
          </a:ln>
        </c:spPr>
        <c:txPr>
          <a:bodyPr/>
          <a:lstStyle/>
          <a:p>
            <a:pPr>
              <a:defRPr b="1" sz="1500" spc="-1" strike="noStrike">
                <a:solidFill>
                  <a:srgbClr val="ffffff"/>
                </a:solidFill>
                <a:latin typeface="Calibri"/>
              </a:defRPr>
            </a:pPr>
          </a:p>
        </c:txPr>
        <c:crossAx val="73433373"/>
        <c:crosses val="autoZero"/>
        <c:auto val="1"/>
        <c:lblAlgn val="ctr"/>
        <c:lblOffset val="100"/>
        <c:noMultiLvlLbl val="0"/>
      </c:catAx>
      <c:valAx>
        <c:axId val="73433373"/>
        <c:scaling>
          <c:orientation val="minMax"/>
          <c:max val="1"/>
        </c:scaling>
        <c:delete val="0"/>
        <c:axPos val="l"/>
        <c:majorGridlines>
          <c:spPr>
            <a:ln w="9360">
              <a:solidFill>
                <a:srgbClr val="d9d9d9"/>
              </a:solidFill>
              <a:round/>
            </a:ln>
          </c:spPr>
        </c:majorGridlines>
        <c:numFmt formatCode="0.00%" sourceLinked="0"/>
        <c:majorTickMark val="none"/>
        <c:minorTickMark val="none"/>
        <c:tickLblPos val="nextTo"/>
        <c:spPr>
          <a:ln w="6480">
            <a:noFill/>
          </a:ln>
        </c:spPr>
        <c:txPr>
          <a:bodyPr/>
          <a:lstStyle/>
          <a:p>
            <a:pPr>
              <a:defRPr b="1" sz="1200" spc="-1" strike="noStrike">
                <a:solidFill>
                  <a:srgbClr val="ffffff"/>
                </a:solidFill>
                <a:latin typeface="Calibri"/>
              </a:defRPr>
            </a:pPr>
          </a:p>
        </c:txPr>
        <c:crossAx val="36539846"/>
        <c:crosses val="autoZero"/>
        <c:crossBetween val="between"/>
      </c:valAx>
      <c:spPr>
        <a:noFill/>
        <a:ln w="0">
          <a:noFill/>
        </a:ln>
      </c:spPr>
    </c:plotArea>
    <c:legend>
      <c:legendPos val="b"/>
      <c:overlay val="0"/>
      <c:spPr>
        <a:noFill/>
        <a:ln w="0">
          <a:noFill/>
        </a:ln>
      </c:spPr>
      <c:txPr>
        <a:bodyPr/>
        <a:lstStyle/>
        <a:p>
          <a:pPr>
            <a:defRPr b="1" sz="1500" spc="-1" strike="noStrike">
              <a:solidFill>
                <a:srgbClr val="ffffff"/>
              </a:solidFill>
              <a:latin typeface="Calibri"/>
            </a:defRPr>
          </a:pPr>
        </a:p>
      </c:txPr>
    </c:legend>
    <c:plotVisOnly val="1"/>
    <c:dispBlanksAs val="gap"/>
  </c:chart>
  <c:spPr>
    <a:noFill/>
    <a:ln w="9360">
      <a:noFill/>
    </a:ln>
  </c:spPr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autoTitleDeleted val="1"/>
    <c:plotArea>
      <c:barChart>
        <c:barDir val="col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b050"/>
            </a:solidFill>
            <a:ln w="0">
              <a:noFill/>
            </a:ln>
          </c:spPr>
          <c:invertIfNegative val="0"/>
          <c:dLbls>
            <c:numFmt formatCode="0.00%" sourceLinked="0"/>
            <c:txPr>
              <a:bodyPr wrap="square"/>
              <a:lstStyle/>
              <a:p>
                <a:pPr>
                  <a:defRPr b="1" sz="1200" spc="-1" strike="noStrike">
                    <a:solidFill>
                      <a:srgbClr val="ffffff"/>
                    </a:solidFill>
                    <a:latin typeface="Calibri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7"/>
                <c:pt idx="0">
                  <c:v>жить и работать в Беларуси</c:v>
                </c:pt>
                <c:pt idx="1">
                  <c:v>быть готовым в трудное время защищать свою страну</c:v>
                </c:pt>
                <c:pt idx="2">
                  <c:v>уважать государственные символы и историю Беларуси</c:v>
                </c:pt>
                <c:pt idx="3">
                  <c:v>любить белорусскую культуру и язык</c:v>
                </c:pt>
                <c:pt idx="4">
                  <c:v>вести активную деятельность на благо страны</c:v>
                </c:pt>
                <c:pt idx="5">
                  <c:v>чувствовать тесную связь с белорусам</c:v>
                </c:pt>
                <c:pt idx="6">
                  <c:v>соотносить собственные интересы с интересами белорусского государства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7"/>
                <c:pt idx="0">
                  <c:v>0.48</c:v>
                </c:pt>
                <c:pt idx="1">
                  <c:v>0.376</c:v>
                </c:pt>
                <c:pt idx="2">
                  <c:v>0.357</c:v>
                </c:pt>
                <c:pt idx="3">
                  <c:v>0.352</c:v>
                </c:pt>
                <c:pt idx="4">
                  <c:v>0.326</c:v>
                </c:pt>
                <c:pt idx="5">
                  <c:v>0.21</c:v>
                </c:pt>
                <c:pt idx="6">
                  <c:v>0.194</c:v>
                </c:pt>
              </c:numCache>
            </c:numRef>
          </c:val>
        </c:ser>
        <c:gapWidth val="219"/>
        <c:overlap val="-27"/>
        <c:axId val="8839567"/>
        <c:axId val="81873477"/>
      </c:barChart>
      <c:catAx>
        <c:axId val="8839567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9360">
            <a:solidFill>
              <a:srgbClr val="d9d9d9"/>
            </a:solidFill>
            <a:round/>
          </a:ln>
        </c:spPr>
        <c:txPr>
          <a:bodyPr/>
          <a:lstStyle/>
          <a:p>
            <a:pPr>
              <a:defRPr b="1" sz="1200" spc="-1" strike="noStrike">
                <a:solidFill>
                  <a:srgbClr val="ffffff"/>
                </a:solidFill>
                <a:latin typeface="Calibri"/>
              </a:defRPr>
            </a:pPr>
          </a:p>
        </c:txPr>
        <c:crossAx val="81873477"/>
        <c:crosses val="autoZero"/>
        <c:auto val="1"/>
        <c:lblAlgn val="ctr"/>
        <c:lblOffset val="100"/>
        <c:noMultiLvlLbl val="0"/>
      </c:catAx>
      <c:valAx>
        <c:axId val="81873477"/>
        <c:scaling>
          <c:orientation val="minMax"/>
          <c:max val="1"/>
          <c:min val="0"/>
        </c:scaling>
        <c:delete val="0"/>
        <c:axPos val="l"/>
        <c:majorGridlines>
          <c:spPr>
            <a:ln w="9360">
              <a:solidFill>
                <a:srgbClr val="d9d9d9"/>
              </a:solidFill>
              <a:round/>
            </a:ln>
          </c:spPr>
        </c:majorGridlines>
        <c:numFmt formatCode="0%" sourceLinked="0"/>
        <c:majorTickMark val="none"/>
        <c:minorTickMark val="none"/>
        <c:tickLblPos val="nextTo"/>
        <c:spPr>
          <a:ln w="6480">
            <a:noFill/>
          </a:ln>
        </c:spPr>
        <c:txPr>
          <a:bodyPr/>
          <a:lstStyle/>
          <a:p>
            <a:pPr>
              <a:defRPr b="1" sz="1400" spc="-1" strike="noStrike">
                <a:solidFill>
                  <a:srgbClr val="ffffff"/>
                </a:solidFill>
                <a:latin typeface="Calibri"/>
              </a:defRPr>
            </a:pPr>
          </a:p>
        </c:txPr>
        <c:crossAx val="8839567"/>
        <c:crosses val="autoZero"/>
        <c:crossBetween val="between"/>
      </c:valAx>
      <c:spPr>
        <a:noFill/>
        <a:ln w="0">
          <a:noFill/>
        </a:ln>
      </c:spPr>
    </c:plotArea>
    <c:plotVisOnly val="1"/>
    <c:dispBlanksAs val="gap"/>
  </c:chart>
  <c:spPr>
    <a:noFill/>
    <a:ln w="9360">
      <a:noFill/>
    </a:ln>
  </c:spPr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autoTitleDeleted val="1"/>
    <c:plotArea>
      <c:barChart>
        <c:barDir val="col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b050"/>
            </a:solidFill>
            <a:ln w="0">
              <a:noFill/>
            </a:ln>
          </c:spPr>
          <c:invertIfNegative val="0"/>
          <c:dLbls>
            <c:numFmt formatCode="0.00%" sourceLinked="0"/>
            <c:txPr>
              <a:bodyPr wrap="square"/>
              <a:lstStyle/>
              <a:p>
                <a:pPr>
                  <a:defRPr b="1" sz="1200" spc="-1" strike="noStrike">
                    <a:solidFill>
                      <a:srgbClr val="ffffff"/>
                    </a:solidFill>
                    <a:latin typeface="Calibri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8"/>
                <c:pt idx="0">
                  <c:v>семья</c:v>
                </c:pt>
                <c:pt idx="1">
                  <c:v>учреждения образования </c:v>
                </c:pt>
                <c:pt idx="2">
                  <c:v>СМИ</c:v>
                </c:pt>
                <c:pt idx="3">
                  <c:v>друзья, знакомые</c:v>
                </c:pt>
                <c:pt idx="4">
                  <c:v>идеологические службы</c:v>
                </c:pt>
                <c:pt idx="5">
                  <c:v>общественные объединения</c:v>
                </c:pt>
                <c:pt idx="6">
                  <c:v>профсоюзы</c:v>
                </c:pt>
                <c:pt idx="7">
                  <c:v>религиозные организации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8"/>
                <c:pt idx="0">
                  <c:v>0.664</c:v>
                </c:pt>
                <c:pt idx="1">
                  <c:v>0.511</c:v>
                </c:pt>
                <c:pt idx="2">
                  <c:v>0.385</c:v>
                </c:pt>
                <c:pt idx="3">
                  <c:v>0.2</c:v>
                </c:pt>
                <c:pt idx="4">
                  <c:v>0.165</c:v>
                </c:pt>
                <c:pt idx="5">
                  <c:v>0.125</c:v>
                </c:pt>
                <c:pt idx="6">
                  <c:v>0.095</c:v>
                </c:pt>
                <c:pt idx="7">
                  <c:v>0.055</c:v>
                </c:pt>
              </c:numCache>
            </c:numRef>
          </c:val>
        </c:ser>
        <c:gapWidth val="219"/>
        <c:overlap val="-27"/>
        <c:axId val="15197919"/>
        <c:axId val="62247310"/>
      </c:barChart>
      <c:catAx>
        <c:axId val="15197919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9360">
            <a:solidFill>
              <a:srgbClr val="d9d9d9"/>
            </a:solidFill>
            <a:round/>
          </a:ln>
        </c:spPr>
        <c:txPr>
          <a:bodyPr/>
          <a:lstStyle/>
          <a:p>
            <a:pPr>
              <a:defRPr b="1" sz="1200" spc="-1" strike="noStrike">
                <a:solidFill>
                  <a:srgbClr val="ffffff"/>
                </a:solidFill>
                <a:latin typeface="Calibri"/>
              </a:defRPr>
            </a:pPr>
          </a:p>
        </c:txPr>
        <c:crossAx val="62247310"/>
        <c:crosses val="autoZero"/>
        <c:auto val="1"/>
        <c:lblAlgn val="ctr"/>
        <c:lblOffset val="100"/>
        <c:noMultiLvlLbl val="0"/>
      </c:catAx>
      <c:valAx>
        <c:axId val="62247310"/>
        <c:scaling>
          <c:orientation val="minMax"/>
          <c:max val="1"/>
          <c:min val="0"/>
        </c:scaling>
        <c:delete val="0"/>
        <c:axPos val="l"/>
        <c:majorGridlines>
          <c:spPr>
            <a:ln w="9360">
              <a:solidFill>
                <a:srgbClr val="d9d9d9"/>
              </a:solidFill>
              <a:round/>
            </a:ln>
          </c:spPr>
        </c:majorGridlines>
        <c:numFmt formatCode="0%" sourceLinked="0"/>
        <c:majorTickMark val="none"/>
        <c:minorTickMark val="none"/>
        <c:tickLblPos val="nextTo"/>
        <c:spPr>
          <a:ln w="6480">
            <a:noFill/>
          </a:ln>
        </c:spPr>
        <c:txPr>
          <a:bodyPr/>
          <a:lstStyle/>
          <a:p>
            <a:pPr>
              <a:defRPr b="1" sz="1400" spc="-1" strike="noStrike">
                <a:solidFill>
                  <a:srgbClr val="ffffff"/>
                </a:solidFill>
                <a:latin typeface="Calibri"/>
              </a:defRPr>
            </a:pPr>
          </a:p>
        </c:txPr>
        <c:crossAx val="15197919"/>
        <c:crosses val="autoZero"/>
        <c:crossBetween val="between"/>
      </c:valAx>
      <c:spPr>
        <a:noFill/>
        <a:ln w="0">
          <a:noFill/>
        </a:ln>
      </c:spPr>
    </c:plotArea>
    <c:plotVisOnly val="1"/>
    <c:dispBlanksAs val="gap"/>
  </c:chart>
  <c:spPr>
    <a:noFill/>
    <a:ln w="9360">
      <a:noFill/>
    </a:ln>
  </c:spPr>
</c:chartSpace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anchor="b">
            <a:noAutofit/>
          </a:bodyPr>
          <a:p>
            <a:pPr algn="ctr">
              <a:lnSpc>
                <a:spcPct val="90000"/>
              </a:lnSpc>
            </a:pPr>
            <a:r>
              <a:rPr b="0" lang="ru-RU" sz="6000" spc="-1" strike="noStrike">
                <a:solidFill>
                  <a:srgbClr val="000000"/>
                </a:solidFill>
                <a:latin typeface="Calibri Light"/>
              </a:rPr>
              <a:t>Образец заголовка</a:t>
            </a:r>
            <a:endParaRPr b="0" lang="ru-RU" sz="6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C95B3109-0341-469A-9F30-25ED117524A2}" type="datetime1">
              <a:rPr b="0" lang="ru-RU" sz="1200" spc="-1" strike="noStrike">
                <a:solidFill>
                  <a:srgbClr val="8b8b8b"/>
                </a:solidFill>
                <a:latin typeface="Calibri"/>
              </a:rPr>
              <a:t>30.05.2023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ru-RU" sz="24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2FDD9B62-36E2-4D7D-8AAC-1FE7CB256839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Второй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0" lang="ru-RU" sz="4400" spc="-1" strike="noStrike">
                <a:solidFill>
                  <a:srgbClr val="000000"/>
                </a:solidFill>
                <a:latin typeface="Calibri Light"/>
              </a:rPr>
              <a:t>Образец заголовка</a:t>
            </a:r>
            <a:endParaRPr b="0" lang="ru-RU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>
            <a:noAutofit/>
          </a:bodyPr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Образец текста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lvl="1" marL="6858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400" spc="-1" strike="noStrike">
                <a:solidFill>
                  <a:srgbClr val="000000"/>
                </a:solidFill>
                <a:latin typeface="Calibri"/>
              </a:rPr>
              <a:t>Второй уровень</a:t>
            </a: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  <a:p>
            <a:pPr lvl="2" marL="11430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Третий уровень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3" marL="16002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Четвертый уровень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  <a:p>
            <a:pPr lvl="4" marL="20574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Пятый уровень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D818948C-B6DD-4DB4-B490-407ACF3DE505}" type="datetime1">
              <a:rPr b="0" lang="ru-RU" sz="1200" spc="-1" strike="noStrike">
                <a:solidFill>
                  <a:srgbClr val="8b8b8b"/>
                </a:solidFill>
                <a:latin typeface="Calibri"/>
              </a:rPr>
              <a:t>30.05.2023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ru-RU" sz="2400" spc="-1" strike="noStrike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EB6CC7B5-29A6-4B90-ACDC-94EF3C8FF748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jpeg"/><Relationship Id="rId5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image" Target="../media/image25.jpeg"/><Relationship Id="rId5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chart" Target="../charts/chart1.xml"/><Relationship Id="rId3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image" Target="../media/image33.gif"/><Relationship Id="rId3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chart" Target="../charts/chart2.xml"/><Relationship Id="rId3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slideLayout" Target="../slideLayouts/slideLayout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slideLayout" Target="../slideLayouts/slideLayout1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image" Target="../media/image38.jpeg"/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slideLayout" Target="../slideLayouts/slideLayout1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chart" Target="../charts/chart3.xml"/><Relationship Id="rId3" Type="http://schemas.openxmlformats.org/officeDocument/2006/relationships/chart" Target="../charts/chart4.xml"/><Relationship Id="rId4" Type="http://schemas.openxmlformats.org/officeDocument/2006/relationships/slideLayout" Target="../slideLayouts/slideLayout1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42.png"/><Relationship Id="rId2" Type="http://schemas.openxmlformats.org/officeDocument/2006/relationships/slideLayout" Target="../slideLayouts/slideLayout1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43.png"/><Relationship Id="rId2" Type="http://schemas.openxmlformats.org/officeDocument/2006/relationships/chart" Target="../charts/chart5.xml"/><Relationship Id="rId3" Type="http://schemas.openxmlformats.org/officeDocument/2006/relationships/slideLayout" Target="../slideLayouts/slideLayout13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44.png"/><Relationship Id="rId2" Type="http://schemas.openxmlformats.org/officeDocument/2006/relationships/chart" Target="../charts/chart6.xml"/><Relationship Id="rId3" Type="http://schemas.openxmlformats.org/officeDocument/2006/relationships/slideLayout" Target="../slideLayouts/slideLayout13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45.png"/><Relationship Id="rId2" Type="http://schemas.openxmlformats.org/officeDocument/2006/relationships/image" Target="../media/image46.jpeg"/><Relationship Id="rId3" Type="http://schemas.openxmlformats.org/officeDocument/2006/relationships/slideLayout" Target="../slideLayouts/slideLayout13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47.png"/><Relationship Id="rId2" Type="http://schemas.openxmlformats.org/officeDocument/2006/relationships/image" Target="../media/image48.png"/><Relationship Id="rId3" Type="http://schemas.openxmlformats.org/officeDocument/2006/relationships/image" Target="../media/image49.png"/><Relationship Id="rId4" Type="http://schemas.openxmlformats.org/officeDocument/2006/relationships/image" Target="../media/image50.jpe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7" Type="http://schemas.openxmlformats.org/officeDocument/2006/relationships/image" Target="../media/image53.jpeg"/><Relationship Id="rId8" Type="http://schemas.openxmlformats.org/officeDocument/2006/relationships/slideLayout" Target="../slideLayouts/slideLayout13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54.png"/><Relationship Id="rId2" Type="http://schemas.openxmlformats.org/officeDocument/2006/relationships/slideLayout" Target="../slideLayouts/slideLayout13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55.png"/><Relationship Id="rId2" Type="http://schemas.openxmlformats.org/officeDocument/2006/relationships/image" Target="../media/image56.png"/><Relationship Id="rId3" Type="http://schemas.openxmlformats.org/officeDocument/2006/relationships/image" Target="../media/image57.png"/><Relationship Id="rId4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9.jpeg"/><Relationship Id="rId3" Type="http://schemas.openxmlformats.org/officeDocument/2006/relationships/slideLayout" Target="../slideLayouts/slideLayout1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58.png"/><Relationship Id="rId2" Type="http://schemas.openxmlformats.org/officeDocument/2006/relationships/image" Target="../media/image59.jpeg"/><Relationship Id="rId3" Type="http://schemas.openxmlformats.org/officeDocument/2006/relationships/slideLayout" Target="../slideLayouts/slideLayout13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60.png"/><Relationship Id="rId2" Type="http://schemas.openxmlformats.org/officeDocument/2006/relationships/image" Target="../media/image61.jpeg"/><Relationship Id="rId3" Type="http://schemas.openxmlformats.org/officeDocument/2006/relationships/image" Target="../media/image62.jpeg"/><Relationship Id="rId4" Type="http://schemas.openxmlformats.org/officeDocument/2006/relationships/slideLayout" Target="../slideLayouts/slideLayout13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63.png"/><Relationship Id="rId2" Type="http://schemas.openxmlformats.org/officeDocument/2006/relationships/image" Target="../media/image64.png"/><Relationship Id="rId3" Type="http://schemas.openxmlformats.org/officeDocument/2006/relationships/image" Target="../media/image65.jpeg"/><Relationship Id="rId4" Type="http://schemas.openxmlformats.org/officeDocument/2006/relationships/image" Target="../media/image66.jpeg"/><Relationship Id="rId5" Type="http://schemas.openxmlformats.org/officeDocument/2006/relationships/image" Target="../media/image67.jpeg"/><Relationship Id="rId6" Type="http://schemas.openxmlformats.org/officeDocument/2006/relationships/image" Target="../media/image68.jpeg"/><Relationship Id="rId7" Type="http://schemas.openxmlformats.org/officeDocument/2006/relationships/slideLayout" Target="../slideLayouts/slideLayout13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69.png"/><Relationship Id="rId2" Type="http://schemas.openxmlformats.org/officeDocument/2006/relationships/slideLayout" Target="../slideLayouts/slideLayout1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70.png"/><Relationship Id="rId2" Type="http://schemas.openxmlformats.org/officeDocument/2006/relationships/image" Target="../media/image71.jpeg"/><Relationship Id="rId3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12.jpeg"/><Relationship Id="rId3" Type="http://schemas.openxmlformats.org/officeDocument/2006/relationships/image" Target="../media/image13.jpeg"/><Relationship Id="rId4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image" Target="../media/image15.jpeg"/><Relationship Id="rId3" Type="http://schemas.openxmlformats.org/officeDocument/2006/relationships/image" Target="../media/image16.jpeg"/><Relationship Id="rId4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18.png"/><Relationship Id="rId3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image" Target="../media/image21.png"/><Relationship Id="rId3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Рисунок 3" descr=""/>
          <p:cNvPicPr/>
          <p:nvPr/>
        </p:nvPicPr>
        <p:blipFill>
          <a:blip r:embed="rId1"/>
          <a:stretch/>
        </p:blipFill>
        <p:spPr>
          <a:xfrm>
            <a:off x="-8640" y="0"/>
            <a:ext cx="12191760" cy="6857640"/>
          </a:xfrm>
          <a:prstGeom prst="rect">
            <a:avLst/>
          </a:prstGeom>
          <a:ln w="0">
            <a:noFill/>
          </a:ln>
        </p:spPr>
      </p:pic>
      <p:sp>
        <p:nvSpPr>
          <p:cNvPr id="83" name="TextShape 1"/>
          <p:cNvSpPr txBox="1"/>
          <p:nvPr/>
        </p:nvSpPr>
        <p:spPr>
          <a:xfrm>
            <a:off x="587520" y="-50040"/>
            <a:ext cx="11016720" cy="269460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ctr">
              <a:lnSpc>
                <a:spcPct val="90000"/>
              </a:lnSpc>
            </a:pPr>
            <a:r>
              <a:rPr b="1" lang="ru-RU" sz="4400" spc="-1" strike="noStrike">
                <a:latin typeface="Bahnschrift Condensed"/>
              </a:rPr>
              <a:t>КЛЮЧЕВЫЕ АСПЕКТЫ ПОСЛАНИЯ </a:t>
            </a:r>
            <a:br/>
            <a:r>
              <a:rPr b="1" lang="ru-RU" sz="4400" spc="-1" strike="noStrike">
                <a:latin typeface="Bahnschrift Condensed"/>
              </a:rPr>
              <a:t>ПРЕЗИДЕНТА РЕСПУБЛИКИ БЕЛАРУСЬ А.Г.ЛУКАШЕНКО БЕЛОРУССКОМУ НАРОДУ И НАЦИОНАЛЬНОМУ СОБРАНИЮ </a:t>
            </a:r>
            <a:br/>
            <a:r>
              <a:rPr b="1" lang="ru-RU" sz="4400" spc="-1" strike="noStrike">
                <a:latin typeface="Bahnschrift Condensed"/>
              </a:rPr>
              <a:t>   РЕСПУБЛИКИ БЕЛАРУСЬ</a:t>
            </a:r>
            <a:endParaRPr b="0" lang="ru-RU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84" name="Рисунок 4" descr=""/>
          <p:cNvPicPr/>
          <p:nvPr/>
        </p:nvPicPr>
        <p:blipFill>
          <a:blip r:embed="rId2"/>
          <a:srcRect l="0" t="8553" r="93575" b="8175"/>
          <a:stretch/>
        </p:blipFill>
        <p:spPr>
          <a:xfrm>
            <a:off x="-8640" y="-8640"/>
            <a:ext cx="587160" cy="6866280"/>
          </a:xfrm>
          <a:prstGeom prst="rect">
            <a:avLst/>
          </a:prstGeom>
          <a:ln w="0">
            <a:noFill/>
          </a:ln>
        </p:spPr>
      </p:pic>
      <p:pic>
        <p:nvPicPr>
          <p:cNvPr id="85" name="Рисунок 5" descr=""/>
          <p:cNvPicPr/>
          <p:nvPr/>
        </p:nvPicPr>
        <p:blipFill>
          <a:blip r:embed="rId3"/>
          <a:srcRect l="0" t="8553" r="93575" b="8175"/>
          <a:stretch/>
        </p:blipFill>
        <p:spPr>
          <a:xfrm>
            <a:off x="11604600" y="0"/>
            <a:ext cx="587160" cy="6866280"/>
          </a:xfrm>
          <a:prstGeom prst="rect">
            <a:avLst/>
          </a:prstGeom>
          <a:ln w="0">
            <a:noFill/>
          </a:ln>
        </p:spPr>
      </p:pic>
      <p:pic>
        <p:nvPicPr>
          <p:cNvPr id="86" name="Рисунок 6" descr=""/>
          <p:cNvPicPr/>
          <p:nvPr/>
        </p:nvPicPr>
        <p:blipFill>
          <a:blip r:embed="rId4"/>
          <a:srcRect l="0" t="0" r="2872" b="7640"/>
          <a:stretch/>
        </p:blipFill>
        <p:spPr>
          <a:xfrm>
            <a:off x="2342520" y="2645280"/>
            <a:ext cx="7489440" cy="4007880"/>
          </a:xfrm>
          <a:prstGeom prst="rect">
            <a:avLst/>
          </a:prstGeom>
          <a:ln w="0">
            <a:noFill/>
          </a:ln>
        </p:spPr>
      </p:pic>
    </p:spTree>
  </p:cSld>
  <p:transition spd="slow">
    <p:push dir="u"/>
  </p:transition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59" name="Объект 4" descr=""/>
          <p:cNvPicPr/>
          <p:nvPr/>
        </p:nvPicPr>
        <p:blipFill>
          <a:blip r:embed="rId1"/>
          <a:stretch/>
        </p:blipFill>
        <p:spPr>
          <a:xfrm>
            <a:off x="0" y="-5400"/>
            <a:ext cx="12191760" cy="6863040"/>
          </a:xfrm>
          <a:prstGeom prst="rect">
            <a:avLst/>
          </a:prstGeom>
          <a:ln w="0">
            <a:noFill/>
          </a:ln>
        </p:spPr>
      </p:pic>
      <p:sp>
        <p:nvSpPr>
          <p:cNvPr id="160" name="TextShape 2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90BEAA04-304F-43C0-8D6D-00190BEF649C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161" name="CustomShape 3"/>
          <p:cNvSpPr/>
          <p:nvPr/>
        </p:nvSpPr>
        <p:spPr>
          <a:xfrm>
            <a:off x="496080" y="-268920"/>
            <a:ext cx="11016720" cy="1390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90000"/>
              </a:lnSpc>
            </a:pPr>
            <a:r>
              <a:rPr b="1" lang="ru-RU" sz="4400" spc="-1" strike="noStrike">
                <a:latin typeface="Bahnschrift Condensed"/>
              </a:rPr>
              <a:t>Историческая память и национальные традиции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162" name="CustomShape 4"/>
          <p:cNvSpPr/>
          <p:nvPr/>
        </p:nvSpPr>
        <p:spPr>
          <a:xfrm>
            <a:off x="829800" y="879120"/>
            <a:ext cx="10674720" cy="691560"/>
          </a:xfrm>
          <a:prstGeom prst="rect">
            <a:avLst/>
          </a:prstGeom>
          <a:gradFill rotWithShape="0">
            <a:gsLst>
              <a:gs pos="0">
                <a:srgbClr val="6082ca"/>
              </a:gs>
              <a:gs pos="100000">
                <a:srgbClr val="3d6fc9"/>
              </a:gs>
            </a:gsLst>
            <a:lin ang="5400000"/>
          </a:gradFill>
          <a:ln w="0">
            <a:noFill/>
          </a:ln>
          <a:effectLst>
            <a:outerShdw algn="ctr" blurRad="5715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Государственная символика Беларуси – это своего рода хранитель исторической памяти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63" name="CustomShape 5"/>
          <p:cNvSpPr/>
          <p:nvPr/>
        </p:nvSpPr>
        <p:spPr>
          <a:xfrm>
            <a:off x="829800" y="1779840"/>
            <a:ext cx="4731120" cy="2550600"/>
          </a:xfrm>
          <a:prstGeom prst="rect">
            <a:avLst/>
          </a:prstGeom>
          <a:gradFill rotWithShape="0">
            <a:gsLst>
              <a:gs pos="0">
                <a:srgbClr val="6082ca"/>
              </a:gs>
              <a:gs pos="100000">
                <a:srgbClr val="3d6fc9"/>
              </a:gs>
            </a:gsLst>
            <a:lin ang="5400000"/>
          </a:gradFill>
          <a:ln w="0">
            <a:noFill/>
          </a:ln>
          <a:effectLst>
            <a:outerShdw algn="ctr" blurRad="5715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”</a:t>
            </a: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И тот факт, что государственных символов 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у нас три: герб, флаг и гимн, </a:t>
            </a:r>
            <a:br/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а государственный праздник посвящен только двум, наверное, это неправильно. Надо исправить эти недостатки“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64" name="CustomShape 6"/>
          <p:cNvSpPr/>
          <p:nvPr/>
        </p:nvSpPr>
        <p:spPr>
          <a:xfrm>
            <a:off x="5653800" y="2041920"/>
            <a:ext cx="1626480" cy="1589400"/>
          </a:xfrm>
          <a:prstGeom prst="ellipse">
            <a:avLst/>
          </a:prstGeom>
          <a:blipFill rotWithShape="0">
            <a:blip r:embed="rId2"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65" name="Рисунок 11" descr=""/>
          <p:cNvPicPr/>
          <p:nvPr/>
        </p:nvPicPr>
        <p:blipFill>
          <a:blip r:embed="rId3"/>
          <a:srcRect l="0" t="16675" r="1046" b="14149"/>
          <a:stretch/>
        </p:blipFill>
        <p:spPr>
          <a:xfrm>
            <a:off x="7280640" y="1954440"/>
            <a:ext cx="2486880" cy="1754280"/>
          </a:xfrm>
          <a:prstGeom prst="rect">
            <a:avLst/>
          </a:prstGeom>
          <a:ln w="0">
            <a:noFill/>
          </a:ln>
        </p:spPr>
      </p:pic>
      <p:sp>
        <p:nvSpPr>
          <p:cNvPr id="166" name="CustomShape 7"/>
          <p:cNvSpPr/>
          <p:nvPr/>
        </p:nvSpPr>
        <p:spPr>
          <a:xfrm>
            <a:off x="5394600" y="5301000"/>
            <a:ext cx="6095520" cy="36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7" name="CustomShape 8"/>
          <p:cNvSpPr/>
          <p:nvPr/>
        </p:nvSpPr>
        <p:spPr>
          <a:xfrm>
            <a:off x="6925680" y="4394880"/>
            <a:ext cx="3901680" cy="2325960"/>
          </a:xfrm>
          <a:prstGeom prst="rect">
            <a:avLst/>
          </a:prstGeom>
          <a:gradFill rotWithShape="0">
            <a:gsLst>
              <a:gs pos="0">
                <a:srgbClr val="6082ca"/>
              </a:gs>
              <a:gs pos="100000">
                <a:srgbClr val="3d6fc9"/>
              </a:gs>
            </a:gsLst>
            <a:lin ang="5400000"/>
          </a:gradFill>
          <a:ln w="0">
            <a:noFill/>
          </a:ln>
          <a:effectLst>
            <a:outerShdw algn="ctr" blurRad="5715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Время ставит новые задачи. Мало беречь </a:t>
            </a:r>
            <a:br/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и возрождать. Актуальным стал вопрос о поэтапном культурном ”импортозамещении“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68" name="CustomShape 9"/>
          <p:cNvSpPr/>
          <p:nvPr/>
        </p:nvSpPr>
        <p:spPr>
          <a:xfrm>
            <a:off x="829800" y="4394880"/>
            <a:ext cx="4731120" cy="2325960"/>
          </a:xfrm>
          <a:prstGeom prst="rect">
            <a:avLst/>
          </a:prstGeom>
          <a:gradFill rotWithShape="0">
            <a:gsLst>
              <a:gs pos="0">
                <a:srgbClr val="6082ca"/>
              </a:gs>
              <a:gs pos="100000">
                <a:srgbClr val="3d6fc9"/>
              </a:gs>
            </a:gsLst>
            <a:lin ang="5400000"/>
          </a:gradFill>
          <a:ln w="0">
            <a:noFill/>
          </a:ln>
          <a:effectLst>
            <a:outerShdw algn="ctr" blurRad="5715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Надо активней продвигать свои традиции, свои символы, своих артистов, художников и так далее. Тем более что спрос на отечественное, на родное растет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69" name="CustomShape 10"/>
          <p:cNvSpPr/>
          <p:nvPr/>
        </p:nvSpPr>
        <p:spPr>
          <a:xfrm flipH="1">
            <a:off x="5560560" y="5558400"/>
            <a:ext cx="13640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200">
            <a:solidFill>
              <a:srgbClr val="5b9bd5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70" name="Рисунок 2" descr=""/>
          <p:cNvPicPr/>
          <p:nvPr/>
        </p:nvPicPr>
        <p:blipFill>
          <a:blip r:embed="rId4"/>
          <a:srcRect l="53404" t="-174" r="0" b="0"/>
          <a:stretch/>
        </p:blipFill>
        <p:spPr>
          <a:xfrm>
            <a:off x="9801000" y="1834920"/>
            <a:ext cx="1631160" cy="2122200"/>
          </a:xfrm>
          <a:prstGeom prst="rect">
            <a:avLst/>
          </a:prstGeom>
          <a:ln w="0">
            <a:noFill/>
          </a:ln>
        </p:spPr>
      </p:pic>
    </p:spTree>
  </p:cSld>
  <p:transition spd="slow">
    <p:push dir="u"/>
  </p:transition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72" name="Объект 4" descr=""/>
          <p:cNvPicPr/>
          <p:nvPr/>
        </p:nvPicPr>
        <p:blipFill>
          <a:blip r:embed="rId1"/>
          <a:stretch/>
        </p:blipFill>
        <p:spPr>
          <a:xfrm>
            <a:off x="0" y="0"/>
            <a:ext cx="12191760" cy="6863040"/>
          </a:xfrm>
          <a:prstGeom prst="rect">
            <a:avLst/>
          </a:prstGeom>
          <a:ln w="0">
            <a:noFill/>
          </a:ln>
        </p:spPr>
      </p:pic>
      <p:sp>
        <p:nvSpPr>
          <p:cNvPr id="173" name="TextShape 2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09939B60-B59D-41FC-BF68-0D256A09D9C5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174" name="CustomShape 3"/>
          <p:cNvSpPr/>
          <p:nvPr/>
        </p:nvSpPr>
        <p:spPr>
          <a:xfrm>
            <a:off x="496080" y="-268920"/>
            <a:ext cx="11016720" cy="1390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90000"/>
              </a:lnSpc>
            </a:pPr>
            <a:r>
              <a:rPr b="1" lang="ru-RU" sz="4400" spc="-1" strike="noStrike">
                <a:latin typeface="Bahnschrift Condensed"/>
              </a:rPr>
              <a:t>Экономика и развитие страны в санкционных условиях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175" name="CustomShape 4"/>
          <p:cNvSpPr/>
          <p:nvPr/>
        </p:nvSpPr>
        <p:spPr>
          <a:xfrm>
            <a:off x="829800" y="879120"/>
            <a:ext cx="10674720" cy="691560"/>
          </a:xfrm>
          <a:prstGeom prst="rect">
            <a:avLst/>
          </a:prstGeom>
          <a:gradFill rotWithShape="0">
            <a:gsLst>
              <a:gs pos="0">
                <a:srgbClr val="6082ca"/>
              </a:gs>
              <a:gs pos="100000">
                <a:srgbClr val="3d6fc9"/>
              </a:gs>
            </a:gsLst>
            <a:lin ang="5400000"/>
          </a:gradFill>
          <a:ln w="0">
            <a:noFill/>
          </a:ln>
          <a:effectLst>
            <a:outerShdw algn="ctr" blurRad="5715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Фундаментом нашей государственной политики является социально ориентированная экономика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76" name="CustomShape 5"/>
          <p:cNvSpPr/>
          <p:nvPr/>
        </p:nvSpPr>
        <p:spPr>
          <a:xfrm>
            <a:off x="838080" y="1710000"/>
            <a:ext cx="10674720" cy="691560"/>
          </a:xfrm>
          <a:prstGeom prst="rect">
            <a:avLst/>
          </a:prstGeom>
          <a:gradFill rotWithShape="0">
            <a:gsLst>
              <a:gs pos="0">
                <a:srgbClr val="6082ca"/>
              </a:gs>
              <a:gs pos="100000">
                <a:srgbClr val="3d6fc9"/>
              </a:gs>
            </a:gsLst>
            <a:lin ang="5400000"/>
          </a:gradFill>
          <a:ln w="0">
            <a:noFill/>
          </a:ln>
          <a:effectLst>
            <a:outerShdw algn="ctr" blurRad="5715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По всем показателям, характеризующим социальное неравенство, </a:t>
            </a:r>
            <a:br/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Беларусь относится к наиболее благополучным странам.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77" name="CustomShape 6"/>
          <p:cNvSpPr/>
          <p:nvPr/>
        </p:nvSpPr>
        <p:spPr>
          <a:xfrm>
            <a:off x="838080" y="2570040"/>
            <a:ext cx="2912040" cy="1195560"/>
          </a:xfrm>
          <a:prstGeom prst="rect">
            <a:avLst/>
          </a:prstGeom>
          <a:gradFill rotWithShape="0">
            <a:gsLst>
              <a:gs pos="0">
                <a:srgbClr val="6082ca"/>
              </a:gs>
              <a:gs pos="100000">
                <a:srgbClr val="3d6fc9"/>
              </a:gs>
            </a:gsLst>
            <a:lin ang="5400000"/>
          </a:gradFill>
          <a:ln w="0">
            <a:noFill/>
          </a:ln>
          <a:effectLst>
            <a:outerShdw algn="ctr" blurRad="5715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внешнеторговое сальдо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78" name="CustomShape 7"/>
          <p:cNvSpPr/>
          <p:nvPr/>
        </p:nvSpPr>
        <p:spPr>
          <a:xfrm>
            <a:off x="4630320" y="2571840"/>
            <a:ext cx="2827440" cy="1195560"/>
          </a:xfrm>
          <a:prstGeom prst="rect">
            <a:avLst/>
          </a:prstGeom>
          <a:gradFill rotWithShape="0">
            <a:gsLst>
              <a:gs pos="0">
                <a:srgbClr val="6082ca"/>
              </a:gs>
              <a:gs pos="100000">
                <a:srgbClr val="3d6fc9"/>
              </a:gs>
            </a:gsLst>
            <a:lin ang="5400000"/>
          </a:gradFill>
          <a:ln w="0">
            <a:noFill/>
          </a:ln>
          <a:effectLst>
            <a:outerShdw algn="ctr" blurRad="5715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4,3 млрд долларов США 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79" name="CustomShape 8"/>
          <p:cNvSpPr/>
          <p:nvPr/>
        </p:nvSpPr>
        <p:spPr>
          <a:xfrm>
            <a:off x="3750840" y="3167640"/>
            <a:ext cx="879480" cy="1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150">
            <a:solidFill>
              <a:srgbClr val="5b9bd5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0" name="CustomShape 9"/>
          <p:cNvSpPr/>
          <p:nvPr/>
        </p:nvSpPr>
        <p:spPr>
          <a:xfrm>
            <a:off x="838080" y="4033800"/>
            <a:ext cx="2912040" cy="1195560"/>
          </a:xfrm>
          <a:prstGeom prst="rect">
            <a:avLst/>
          </a:prstGeom>
          <a:gradFill rotWithShape="0">
            <a:gsLst>
              <a:gs pos="0">
                <a:srgbClr val="6082ca"/>
              </a:gs>
              <a:gs pos="100000">
                <a:srgbClr val="3d6fc9"/>
              </a:gs>
            </a:gsLst>
            <a:lin ang="5400000"/>
          </a:gradFill>
          <a:ln w="0">
            <a:noFill/>
          </a:ln>
          <a:effectLst>
            <a:outerShdw algn="ctr" blurRad="5715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продовольственный экспорт 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81" name="CustomShape 10"/>
          <p:cNvSpPr/>
          <p:nvPr/>
        </p:nvSpPr>
        <p:spPr>
          <a:xfrm>
            <a:off x="4630320" y="4035600"/>
            <a:ext cx="2827440" cy="1195560"/>
          </a:xfrm>
          <a:prstGeom prst="rect">
            <a:avLst/>
          </a:prstGeom>
          <a:gradFill rotWithShape="0">
            <a:gsLst>
              <a:gs pos="0">
                <a:srgbClr val="6082ca"/>
              </a:gs>
              <a:gs pos="100000">
                <a:srgbClr val="3d6fc9"/>
              </a:gs>
            </a:gsLst>
            <a:lin ang="5400000"/>
          </a:gradFill>
          <a:ln w="0">
            <a:noFill/>
          </a:ln>
          <a:effectLst>
            <a:outerShdw algn="ctr" blurRad="5715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свыше 8 млрд долларов США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82" name="CustomShape 11"/>
          <p:cNvSpPr/>
          <p:nvPr/>
        </p:nvSpPr>
        <p:spPr>
          <a:xfrm>
            <a:off x="3750840" y="4631760"/>
            <a:ext cx="879480" cy="1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150">
            <a:solidFill>
              <a:srgbClr val="5b9bd5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3" name="CustomShape 12"/>
          <p:cNvSpPr/>
          <p:nvPr/>
        </p:nvSpPr>
        <p:spPr>
          <a:xfrm>
            <a:off x="7610760" y="2570040"/>
            <a:ext cx="3901680" cy="2659320"/>
          </a:xfrm>
          <a:prstGeom prst="rect">
            <a:avLst/>
          </a:prstGeom>
          <a:gradFill rotWithShape="0">
            <a:gsLst>
              <a:gs pos="0">
                <a:srgbClr val="6082ca"/>
              </a:gs>
              <a:gs pos="100000">
                <a:srgbClr val="3d6fc9"/>
              </a:gs>
            </a:gsLst>
            <a:lin ang="5400000"/>
          </a:gradFill>
          <a:ln w="0">
            <a:noFill/>
          </a:ln>
          <a:effectLst>
            <a:outerShdw algn="ctr" blurRad="5715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”</a:t>
            </a: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Текущий год – это медиана пятилетней программы. </a:t>
            </a:r>
            <a:br/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В этот год мы должны выполнить все, что наметили, сработать так же, 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а может, и лучше, чем </a:t>
            </a:r>
            <a:br/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в прошлом году“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84" name="CustomShape 13"/>
          <p:cNvSpPr/>
          <p:nvPr/>
        </p:nvSpPr>
        <p:spPr>
          <a:xfrm>
            <a:off x="838080" y="5479560"/>
            <a:ext cx="10674720" cy="691560"/>
          </a:xfrm>
          <a:prstGeom prst="rect">
            <a:avLst/>
          </a:prstGeom>
          <a:gradFill rotWithShape="0">
            <a:gsLst>
              <a:gs pos="0">
                <a:srgbClr val="6082ca"/>
              </a:gs>
              <a:gs pos="100000">
                <a:srgbClr val="3d6fc9"/>
              </a:gs>
            </a:gsLst>
            <a:lin ang="5400000"/>
          </a:gradFill>
          <a:ln w="0">
            <a:noFill/>
          </a:ln>
          <a:effectLst>
            <a:outerShdw algn="ctr" blurRad="5715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”</a:t>
            </a: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Ежегодно рост в промышленности необходимо держать на уровне успешного 2021 года – 105 – 107%“</a:t>
            </a:r>
            <a:endParaRPr b="0" lang="ru-RU" sz="2400" spc="-1" strike="noStrike">
              <a:latin typeface="Arial"/>
            </a:endParaRPr>
          </a:p>
        </p:txBody>
      </p:sp>
    </p:spTree>
  </p:cSld>
  <p:transition spd="slow">
    <p:push dir="u"/>
  </p:transition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86" name="Объект 4" descr=""/>
          <p:cNvPicPr/>
          <p:nvPr/>
        </p:nvPicPr>
        <p:blipFill>
          <a:blip r:embed="rId1"/>
          <a:stretch/>
        </p:blipFill>
        <p:spPr>
          <a:xfrm>
            <a:off x="0" y="0"/>
            <a:ext cx="12191760" cy="6863040"/>
          </a:xfrm>
          <a:prstGeom prst="rect">
            <a:avLst/>
          </a:prstGeom>
          <a:ln w="0">
            <a:noFill/>
          </a:ln>
        </p:spPr>
      </p:pic>
      <p:sp>
        <p:nvSpPr>
          <p:cNvPr id="187" name="TextShape 2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AAD4B23C-22E0-46E9-AFB5-A7C409487E83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188" name="CustomShape 3"/>
          <p:cNvSpPr/>
          <p:nvPr/>
        </p:nvSpPr>
        <p:spPr>
          <a:xfrm>
            <a:off x="496080" y="-268920"/>
            <a:ext cx="11016720" cy="1390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90000"/>
              </a:lnSpc>
            </a:pPr>
            <a:r>
              <a:rPr b="1" lang="ru-RU" sz="4400" spc="-1" strike="noStrike">
                <a:latin typeface="Bahnschrift Condensed"/>
              </a:rPr>
              <a:t>Экономика и развитие страны в санкционных условиях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189" name="CustomShape 4"/>
          <p:cNvSpPr/>
          <p:nvPr/>
        </p:nvSpPr>
        <p:spPr>
          <a:xfrm>
            <a:off x="796680" y="879120"/>
            <a:ext cx="10674720" cy="811080"/>
          </a:xfrm>
          <a:prstGeom prst="rect">
            <a:avLst/>
          </a:prstGeom>
          <a:gradFill rotWithShape="0">
            <a:gsLst>
              <a:gs pos="0">
                <a:srgbClr val="6082ca"/>
              </a:gs>
              <a:gs pos="100000">
                <a:srgbClr val="3d6fc9"/>
              </a:gs>
            </a:gsLst>
            <a:lin ang="5400000"/>
          </a:gradFill>
          <a:ln w="0">
            <a:noFill/>
          </a:ln>
          <a:effectLst>
            <a:outerShdw algn="ctr" blurRad="5715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Основная задача – обеспечить рост ВВП около 4%. 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2400" spc="-1" strike="noStrike" u="sng">
                <a:solidFill>
                  <a:srgbClr val="ffffff"/>
                </a:solidFill>
                <a:uFillTx/>
                <a:latin typeface="Calibri"/>
              </a:rPr>
              <a:t>Для этого необходимо: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90" name="CustomShape 5"/>
          <p:cNvSpPr/>
          <p:nvPr/>
        </p:nvSpPr>
        <p:spPr>
          <a:xfrm>
            <a:off x="796680" y="1847880"/>
            <a:ext cx="5046840" cy="1079280"/>
          </a:xfrm>
          <a:prstGeom prst="rect">
            <a:avLst/>
          </a:prstGeom>
          <a:gradFill rotWithShape="0">
            <a:gsLst>
              <a:gs pos="0">
                <a:srgbClr val="6082ca"/>
              </a:gs>
              <a:gs pos="100000">
                <a:srgbClr val="3d6fc9"/>
              </a:gs>
            </a:gsLst>
            <a:lin ang="5400000"/>
          </a:gradFill>
          <a:ln w="0">
            <a:noFill/>
          </a:ln>
          <a:effectLst>
            <a:outerShdw algn="ctr" blurRad="5715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1. Инициатива и активные действия;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91" name="CustomShape 6"/>
          <p:cNvSpPr/>
          <p:nvPr/>
        </p:nvSpPr>
        <p:spPr>
          <a:xfrm>
            <a:off x="796680" y="3084480"/>
            <a:ext cx="5046840" cy="1084680"/>
          </a:xfrm>
          <a:prstGeom prst="rect">
            <a:avLst/>
          </a:prstGeom>
          <a:gradFill rotWithShape="0">
            <a:gsLst>
              <a:gs pos="0">
                <a:srgbClr val="6082ca"/>
              </a:gs>
              <a:gs pos="100000">
                <a:srgbClr val="3d6fc9"/>
              </a:gs>
            </a:gsLst>
            <a:lin ang="5400000"/>
          </a:gradFill>
          <a:ln w="0">
            <a:noFill/>
          </a:ln>
          <a:effectLst>
            <a:outerShdw algn="ctr" blurRad="5715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2. Место науки в развитии страны должно быть более заметным;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92" name="CustomShape 7"/>
          <p:cNvSpPr/>
          <p:nvPr/>
        </p:nvSpPr>
        <p:spPr>
          <a:xfrm>
            <a:off x="796680" y="4326840"/>
            <a:ext cx="5046840" cy="1084680"/>
          </a:xfrm>
          <a:prstGeom prst="rect">
            <a:avLst/>
          </a:prstGeom>
          <a:gradFill rotWithShape="0">
            <a:gsLst>
              <a:gs pos="0">
                <a:srgbClr val="6082ca"/>
              </a:gs>
              <a:gs pos="100000">
                <a:srgbClr val="3d6fc9"/>
              </a:gs>
            </a:gsLst>
            <a:lin ang="5400000"/>
          </a:gradFill>
          <a:ln w="0">
            <a:noFill/>
          </a:ln>
          <a:effectLst>
            <a:outerShdw algn="ctr" blurRad="5715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3. Импортозамещение и повышение доли инновационного производства;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93" name="CustomShape 8"/>
          <p:cNvSpPr/>
          <p:nvPr/>
        </p:nvSpPr>
        <p:spPr>
          <a:xfrm>
            <a:off x="6424200" y="1847880"/>
            <a:ext cx="5046840" cy="1079280"/>
          </a:xfrm>
          <a:prstGeom prst="rect">
            <a:avLst/>
          </a:prstGeom>
          <a:gradFill rotWithShape="0">
            <a:gsLst>
              <a:gs pos="0">
                <a:srgbClr val="6082ca"/>
              </a:gs>
              <a:gs pos="100000">
                <a:srgbClr val="3d6fc9"/>
              </a:gs>
            </a:gsLst>
            <a:lin ang="5400000"/>
          </a:gradFill>
          <a:ln w="0">
            <a:noFill/>
          </a:ln>
          <a:effectLst>
            <a:outerShdw algn="ctr" blurRad="5715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4. Больше внимания следует уделять выполнению экономических программ Союзного государства;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94" name="CustomShape 9"/>
          <p:cNvSpPr/>
          <p:nvPr/>
        </p:nvSpPr>
        <p:spPr>
          <a:xfrm>
            <a:off x="6424200" y="3084480"/>
            <a:ext cx="5046840" cy="1084680"/>
          </a:xfrm>
          <a:prstGeom prst="rect">
            <a:avLst/>
          </a:prstGeom>
          <a:gradFill rotWithShape="0">
            <a:gsLst>
              <a:gs pos="0">
                <a:srgbClr val="6082ca"/>
              </a:gs>
              <a:gs pos="100000">
                <a:srgbClr val="3d6fc9"/>
              </a:gs>
            </a:gsLst>
            <a:lin ang="5400000"/>
          </a:gradFill>
          <a:ln w="0">
            <a:noFill/>
          </a:ln>
          <a:effectLst>
            <a:outerShdw algn="ctr" blurRad="5715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5. Масштабная цифровизация;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95" name="CustomShape 10"/>
          <p:cNvSpPr/>
          <p:nvPr/>
        </p:nvSpPr>
        <p:spPr>
          <a:xfrm>
            <a:off x="6424200" y="4326840"/>
            <a:ext cx="5046840" cy="1084680"/>
          </a:xfrm>
          <a:prstGeom prst="rect">
            <a:avLst/>
          </a:prstGeom>
          <a:gradFill rotWithShape="0">
            <a:gsLst>
              <a:gs pos="0">
                <a:srgbClr val="6082ca"/>
              </a:gs>
              <a:gs pos="100000">
                <a:srgbClr val="3d6fc9"/>
              </a:gs>
            </a:gsLst>
            <a:lin ang="5400000"/>
          </a:gradFill>
          <a:ln w="0">
            <a:noFill/>
          </a:ln>
          <a:effectLst>
            <a:outerShdw algn="ctr" blurRad="5715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6. Нужно серьезно вкладываться </a:t>
            </a:r>
            <a:br/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в производство;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96" name="CustomShape 11"/>
          <p:cNvSpPr/>
          <p:nvPr/>
        </p:nvSpPr>
        <p:spPr>
          <a:xfrm>
            <a:off x="3610440" y="5619960"/>
            <a:ext cx="5046840" cy="1084680"/>
          </a:xfrm>
          <a:prstGeom prst="rect">
            <a:avLst/>
          </a:prstGeom>
          <a:gradFill rotWithShape="0">
            <a:gsLst>
              <a:gs pos="0">
                <a:srgbClr val="6082ca"/>
              </a:gs>
              <a:gs pos="100000">
                <a:srgbClr val="3d6fc9"/>
              </a:gs>
            </a:gsLst>
            <a:lin ang="5400000"/>
          </a:gradFill>
          <a:ln w="0">
            <a:noFill/>
          </a:ln>
          <a:effectLst>
            <a:outerShdw algn="ctr" blurRad="5715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7. Сохранить набранный темп развития инженерно-транспортной инфраструктуры.</a:t>
            </a:r>
            <a:endParaRPr b="0" lang="ru-RU" sz="2400" spc="-1" strike="noStrike">
              <a:latin typeface="Arial"/>
            </a:endParaRPr>
          </a:p>
        </p:txBody>
      </p:sp>
    </p:spTree>
  </p:cSld>
  <p:transition spd="slow">
    <p:push dir="u"/>
  </p:transition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98" name="Объект 5" descr=""/>
          <p:cNvPicPr/>
          <p:nvPr/>
        </p:nvPicPr>
        <p:blipFill>
          <a:blip r:embed="rId1"/>
          <a:stretch/>
        </p:blipFill>
        <p:spPr>
          <a:xfrm>
            <a:off x="0" y="0"/>
            <a:ext cx="12191760" cy="6863040"/>
          </a:xfrm>
          <a:prstGeom prst="rect">
            <a:avLst/>
          </a:prstGeom>
          <a:ln w="0">
            <a:noFill/>
          </a:ln>
        </p:spPr>
      </p:pic>
      <p:sp>
        <p:nvSpPr>
          <p:cNvPr id="199" name="TextShape 2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018722DA-1BC5-4E77-ADE3-6607E6A0AA48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200" name="CustomShape 3"/>
          <p:cNvSpPr/>
          <p:nvPr/>
        </p:nvSpPr>
        <p:spPr>
          <a:xfrm>
            <a:off x="496080" y="-268920"/>
            <a:ext cx="11016720" cy="1390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90000"/>
              </a:lnSpc>
            </a:pPr>
            <a:r>
              <a:rPr b="1" lang="ru-RU" sz="4400" spc="-1" strike="noStrike">
                <a:latin typeface="Bahnschrift Condensed"/>
              </a:rPr>
              <a:t>Социальная справедливость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201" name="CustomShape 4"/>
          <p:cNvSpPr/>
          <p:nvPr/>
        </p:nvSpPr>
        <p:spPr>
          <a:xfrm>
            <a:off x="829800" y="879120"/>
            <a:ext cx="10674720" cy="691560"/>
          </a:xfrm>
          <a:prstGeom prst="rect">
            <a:avLst/>
          </a:prstGeom>
          <a:gradFill rotWithShape="0">
            <a:gsLst>
              <a:gs pos="0">
                <a:srgbClr val="6082ca"/>
              </a:gs>
              <a:gs pos="100000">
                <a:srgbClr val="3d6fc9"/>
              </a:gs>
            </a:gsLst>
            <a:lin ang="5400000"/>
          </a:gradFill>
          <a:ln w="0">
            <a:noFill/>
          </a:ln>
          <a:effectLst>
            <a:outerShdw algn="ctr" blurRad="5715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Народ – единственный источник государственной власти и носитель суверенитета.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202" name="CustomShape 5"/>
          <p:cNvSpPr/>
          <p:nvPr/>
        </p:nvSpPr>
        <p:spPr>
          <a:xfrm>
            <a:off x="829800" y="1779840"/>
            <a:ext cx="4731120" cy="4575960"/>
          </a:xfrm>
          <a:prstGeom prst="rect">
            <a:avLst/>
          </a:prstGeom>
          <a:gradFill rotWithShape="0">
            <a:gsLst>
              <a:gs pos="0">
                <a:srgbClr val="6082ca"/>
              </a:gs>
              <a:gs pos="100000">
                <a:srgbClr val="3d6fc9"/>
              </a:gs>
            </a:gsLst>
            <a:lin ang="5400000"/>
          </a:gradFill>
          <a:ln w="0">
            <a:noFill/>
          </a:ln>
          <a:effectLst>
            <a:outerShdw algn="ctr" blurRad="5715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Беларусь идет своей дорогой, пытается поддержать свой народ, своих трудящихся людей. Президент убежден, что мы должны создать общество справедливости. ”Хорошо учился, закончил вуз или не закончил, руки золотые, хороший специалист – у нас есть место, где можно заработать…Зарплата должна быть заработана. Это справедливый подход“</a:t>
            </a:r>
            <a:endParaRPr b="0" lang="ru-RU" sz="2400" spc="-1" strike="noStrike">
              <a:latin typeface="Arial"/>
            </a:endParaRPr>
          </a:p>
        </p:txBody>
      </p:sp>
      <p:graphicFrame>
        <p:nvGraphicFramePr>
          <p:cNvPr id="203" name="Диаграмма 10"/>
          <p:cNvGraphicFramePr/>
          <p:nvPr/>
        </p:nvGraphicFramePr>
        <p:xfrm>
          <a:off x="5650200" y="1692720"/>
          <a:ext cx="5854320" cy="4567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4" name="CustomShape 6"/>
          <p:cNvSpPr/>
          <p:nvPr/>
        </p:nvSpPr>
        <p:spPr>
          <a:xfrm>
            <a:off x="5561280" y="6211800"/>
            <a:ext cx="5854320" cy="91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ffffff"/>
                </a:solidFill>
                <a:latin typeface="Calibri"/>
              </a:rPr>
              <a:t>По результатам опроса, проведенного </a:t>
            </a:r>
            <a:br/>
            <a:r>
              <a:rPr b="1" lang="ru-RU" sz="1800" spc="-1" strike="noStrike">
                <a:solidFill>
                  <a:srgbClr val="ffffff"/>
                </a:solidFill>
                <a:latin typeface="Calibri"/>
              </a:rPr>
              <a:t>Институтом социологии НАН Беларуси в феврале 2022 г.</a:t>
            </a:r>
            <a:endParaRPr b="0" lang="ru-RU" sz="1800" spc="-1" strike="noStrike">
              <a:latin typeface="Arial"/>
            </a:endParaRPr>
          </a:p>
        </p:txBody>
      </p:sp>
    </p:spTree>
  </p:cSld>
  <p:transition spd="slow">
    <p:push dir="u"/>
  </p:transition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06" name="Объект 4" descr=""/>
          <p:cNvPicPr/>
          <p:nvPr/>
        </p:nvPicPr>
        <p:blipFill>
          <a:blip r:embed="rId1"/>
          <a:stretch/>
        </p:blipFill>
        <p:spPr>
          <a:xfrm>
            <a:off x="0" y="-5400"/>
            <a:ext cx="12191760" cy="6863040"/>
          </a:xfrm>
          <a:prstGeom prst="rect">
            <a:avLst/>
          </a:prstGeom>
          <a:ln w="0">
            <a:noFill/>
          </a:ln>
        </p:spPr>
      </p:pic>
      <p:sp>
        <p:nvSpPr>
          <p:cNvPr id="207" name="TextShape 2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01D7FECF-66BE-416C-90BB-4A99955C1457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208" name="CustomShape 3"/>
          <p:cNvSpPr/>
          <p:nvPr/>
        </p:nvSpPr>
        <p:spPr>
          <a:xfrm>
            <a:off x="496080" y="-268920"/>
            <a:ext cx="11016720" cy="1390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90000"/>
              </a:lnSpc>
            </a:pPr>
            <a:r>
              <a:rPr b="1" lang="ru-RU" sz="4400" spc="-1" strike="noStrike">
                <a:latin typeface="Bahnschrift Condensed"/>
              </a:rPr>
              <a:t>Социальная справедливость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209" name="CustomShape 4"/>
          <p:cNvSpPr/>
          <p:nvPr/>
        </p:nvSpPr>
        <p:spPr>
          <a:xfrm>
            <a:off x="750600" y="1121400"/>
            <a:ext cx="10674720" cy="510840"/>
          </a:xfrm>
          <a:prstGeom prst="rect">
            <a:avLst/>
          </a:prstGeom>
          <a:gradFill rotWithShape="0">
            <a:gsLst>
              <a:gs pos="0">
                <a:srgbClr val="6082ca"/>
              </a:gs>
              <a:gs pos="100000">
                <a:srgbClr val="3d6fc9"/>
              </a:gs>
            </a:gsLst>
            <a:lin ang="5400000"/>
          </a:gradFill>
          <a:ln w="0">
            <a:noFill/>
          </a:ln>
          <a:effectLst>
            <a:outerShdw algn="ctr" blurRad="5715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Особое внимание в Беларуси уделяется пожилым гражданам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210" name="CustomShape 5"/>
          <p:cNvSpPr/>
          <p:nvPr/>
        </p:nvSpPr>
        <p:spPr>
          <a:xfrm>
            <a:off x="750600" y="1913400"/>
            <a:ext cx="5208120" cy="1166400"/>
          </a:xfrm>
          <a:prstGeom prst="rect">
            <a:avLst/>
          </a:prstGeom>
          <a:gradFill rotWithShape="0">
            <a:gsLst>
              <a:gs pos="0">
                <a:srgbClr val="6082ca"/>
              </a:gs>
              <a:gs pos="100000">
                <a:srgbClr val="3d6fc9"/>
              </a:gs>
            </a:gsLst>
            <a:lin ang="5400000"/>
          </a:gradFill>
          <a:ln w="0">
            <a:noFill/>
          </a:ln>
          <a:effectLst>
            <a:outerShdw algn="ctr" blurRad="5715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Пенсии повышались трижды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211" name="CustomShape 6"/>
          <p:cNvSpPr/>
          <p:nvPr/>
        </p:nvSpPr>
        <p:spPr>
          <a:xfrm>
            <a:off x="6226920" y="1922040"/>
            <a:ext cx="5189400" cy="1158120"/>
          </a:xfrm>
          <a:prstGeom prst="rect">
            <a:avLst/>
          </a:prstGeom>
          <a:gradFill rotWithShape="0">
            <a:gsLst>
              <a:gs pos="0">
                <a:srgbClr val="6082ca"/>
              </a:gs>
              <a:gs pos="100000">
                <a:srgbClr val="3d6fc9"/>
              </a:gs>
            </a:gsLst>
            <a:lin ang="5400000"/>
          </a:gradFill>
          <a:ln w="0">
            <a:noFill/>
          </a:ln>
          <a:effectLst>
            <a:outerShdw algn="ctr" blurRad="5715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Заработала программа накоплений на пенсию с государственной поддержкой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212" name="CustomShape 7"/>
          <p:cNvSpPr/>
          <p:nvPr/>
        </p:nvSpPr>
        <p:spPr>
          <a:xfrm>
            <a:off x="752400" y="3663720"/>
            <a:ext cx="10674720" cy="510840"/>
          </a:xfrm>
          <a:prstGeom prst="rect">
            <a:avLst/>
          </a:prstGeom>
          <a:gradFill rotWithShape="0">
            <a:gsLst>
              <a:gs pos="0">
                <a:srgbClr val="6082ca"/>
              </a:gs>
              <a:gs pos="100000">
                <a:srgbClr val="3d6fc9"/>
              </a:gs>
            </a:gsLst>
            <a:lin ang="5400000"/>
          </a:gradFill>
          <a:ln w="0">
            <a:noFill/>
          </a:ln>
          <a:effectLst>
            <a:outerShdw algn="ctr" blurRad="5715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”</a:t>
            </a: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Рост доходов в этом году должен превысить 4% в реальном выражении“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213" name="CustomShape 8"/>
          <p:cNvSpPr/>
          <p:nvPr/>
        </p:nvSpPr>
        <p:spPr>
          <a:xfrm>
            <a:off x="769320" y="4551480"/>
            <a:ext cx="5208120" cy="1497960"/>
          </a:xfrm>
          <a:prstGeom prst="rect">
            <a:avLst/>
          </a:prstGeom>
          <a:gradFill rotWithShape="0">
            <a:gsLst>
              <a:gs pos="0">
                <a:srgbClr val="6082ca"/>
              </a:gs>
              <a:gs pos="100000">
                <a:srgbClr val="3d6fc9"/>
              </a:gs>
            </a:gsLst>
            <a:lin ang="5400000"/>
          </a:gradFill>
          <a:ln w="0">
            <a:noFill/>
          </a:ln>
          <a:effectLst>
            <a:outerShdw algn="ctr" blurRad="5715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Приняты жесткие решения </a:t>
            </a:r>
            <a:br/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по регулированию цен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214" name="CustomShape 9"/>
          <p:cNvSpPr/>
          <p:nvPr/>
        </p:nvSpPr>
        <p:spPr>
          <a:xfrm>
            <a:off x="6446160" y="4551480"/>
            <a:ext cx="4970160" cy="1497960"/>
          </a:xfrm>
          <a:prstGeom prst="rect">
            <a:avLst/>
          </a:prstGeom>
          <a:gradFill rotWithShape="0">
            <a:gsLst>
              <a:gs pos="0">
                <a:srgbClr val="6082ca"/>
              </a:gs>
              <a:gs pos="100000">
                <a:srgbClr val="3d6fc9"/>
              </a:gs>
            </a:gsLst>
            <a:lin ang="5400000"/>
          </a:gradFill>
          <a:ln w="0">
            <a:noFill/>
          </a:ln>
          <a:effectLst>
            <a:outerShdw algn="ctr" blurRad="5715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Не планируется повышать платежи для населения более чем </a:t>
            </a:r>
            <a:br/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на 5 долларов США в эквиваленте</a:t>
            </a:r>
            <a:endParaRPr b="0" lang="ru-RU" sz="2400" spc="-1" strike="noStrike">
              <a:latin typeface="Arial"/>
            </a:endParaRPr>
          </a:p>
        </p:txBody>
      </p:sp>
    </p:spTree>
  </p:cSld>
  <p:transition spd="slow">
    <p:push dir="u"/>
  </p:transition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16" name="Объект 4" descr=""/>
          <p:cNvPicPr/>
          <p:nvPr/>
        </p:nvPicPr>
        <p:blipFill>
          <a:blip r:embed="rId1"/>
          <a:stretch/>
        </p:blipFill>
        <p:spPr>
          <a:xfrm>
            <a:off x="0" y="-5400"/>
            <a:ext cx="12191760" cy="6863040"/>
          </a:xfrm>
          <a:prstGeom prst="rect">
            <a:avLst/>
          </a:prstGeom>
          <a:ln w="0">
            <a:noFill/>
          </a:ln>
        </p:spPr>
      </p:pic>
      <p:sp>
        <p:nvSpPr>
          <p:cNvPr id="217" name="CustomShape 2"/>
          <p:cNvSpPr/>
          <p:nvPr/>
        </p:nvSpPr>
        <p:spPr>
          <a:xfrm>
            <a:off x="496080" y="-268920"/>
            <a:ext cx="11016720" cy="1390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90000"/>
              </a:lnSpc>
            </a:pPr>
            <a:r>
              <a:rPr b="1" lang="ru-RU" sz="4400" spc="-1" strike="noStrike">
                <a:latin typeface="Bahnschrift Condensed"/>
              </a:rPr>
              <a:t>Социальная справедливость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218" name="CustomShape 3"/>
          <p:cNvSpPr/>
          <p:nvPr/>
        </p:nvSpPr>
        <p:spPr>
          <a:xfrm>
            <a:off x="758520" y="5573520"/>
            <a:ext cx="10674720" cy="1204920"/>
          </a:xfrm>
          <a:prstGeom prst="rect">
            <a:avLst/>
          </a:prstGeom>
          <a:gradFill rotWithShape="0">
            <a:gsLst>
              <a:gs pos="0">
                <a:srgbClr val="6082ca"/>
              </a:gs>
              <a:gs pos="100000">
                <a:srgbClr val="3d6fc9"/>
              </a:gs>
            </a:gsLst>
            <a:lin ang="5400000"/>
          </a:gradFill>
          <a:ln w="0">
            <a:noFill/>
          </a:ln>
          <a:effectLst>
            <a:outerShdw algn="ctr" blurRad="5715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Результаты опроса, проведенного Институтом социологии НАН Беларуси </a:t>
            </a:r>
            <a:br/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в феврале 2022 г., показали, что жителей республики в целом устраивают условия проживания в своих населенных пунктах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219" name="CustomShape 4"/>
          <p:cNvSpPr/>
          <p:nvPr/>
        </p:nvSpPr>
        <p:spPr>
          <a:xfrm>
            <a:off x="766800" y="869040"/>
            <a:ext cx="9864720" cy="626760"/>
          </a:xfrm>
          <a:prstGeom prst="rect">
            <a:avLst/>
          </a:prstGeom>
          <a:gradFill rotWithShape="0">
            <a:gsLst>
              <a:gs pos="0">
                <a:srgbClr val="6082ca"/>
              </a:gs>
              <a:gs pos="100000">
                <a:srgbClr val="3d6fc9"/>
              </a:gs>
            </a:gsLst>
            <a:lin ang="5400000"/>
          </a:gradFill>
          <a:ln w="0">
            <a:noFill/>
          </a:ln>
          <a:effectLst>
            <a:outerShdw algn="ctr" blurRad="5715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наличие аптек и аптечных киосков 90,6% 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220" name="CustomShape 5"/>
          <p:cNvSpPr/>
          <p:nvPr/>
        </p:nvSpPr>
        <p:spPr>
          <a:xfrm>
            <a:off x="766800" y="1819800"/>
            <a:ext cx="9673560" cy="626760"/>
          </a:xfrm>
          <a:prstGeom prst="rect">
            <a:avLst/>
          </a:prstGeom>
          <a:gradFill rotWithShape="0">
            <a:gsLst>
              <a:gs pos="0">
                <a:srgbClr val="6082ca"/>
              </a:gs>
              <a:gs pos="100000">
                <a:srgbClr val="3d6fc9"/>
              </a:gs>
            </a:gsLst>
            <a:lin ang="5400000"/>
          </a:gradFill>
          <a:ln w="0">
            <a:noFill/>
          </a:ln>
          <a:effectLst>
            <a:outerShdw algn="ctr" blurRad="5715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работа объектов торговли 88,7%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221" name="CustomShape 6"/>
          <p:cNvSpPr/>
          <p:nvPr/>
        </p:nvSpPr>
        <p:spPr>
          <a:xfrm>
            <a:off x="766800" y="2766240"/>
            <a:ext cx="9540720" cy="626760"/>
          </a:xfrm>
          <a:prstGeom prst="rect">
            <a:avLst/>
          </a:prstGeom>
          <a:gradFill rotWithShape="0">
            <a:gsLst>
              <a:gs pos="0">
                <a:srgbClr val="6082ca"/>
              </a:gs>
              <a:gs pos="100000">
                <a:srgbClr val="3d6fc9"/>
              </a:gs>
            </a:gsLst>
            <a:lin ang="5400000"/>
          </a:gradFill>
          <a:ln w="0">
            <a:noFill/>
          </a:ln>
          <a:effectLst>
            <a:outerShdw algn="ctr" blurRad="5715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охрана общественного порядка 86,2%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222" name="CustomShape 7"/>
          <p:cNvSpPr/>
          <p:nvPr/>
        </p:nvSpPr>
        <p:spPr>
          <a:xfrm>
            <a:off x="766800" y="3712680"/>
            <a:ext cx="9316080" cy="626760"/>
          </a:xfrm>
          <a:prstGeom prst="rect">
            <a:avLst/>
          </a:prstGeom>
          <a:gradFill rotWithShape="0">
            <a:gsLst>
              <a:gs pos="0">
                <a:srgbClr val="6082ca"/>
              </a:gs>
              <a:gs pos="100000">
                <a:srgbClr val="3d6fc9"/>
              </a:gs>
            </a:gsLst>
            <a:lin ang="5400000"/>
          </a:gradFill>
          <a:ln w="0">
            <a:noFill/>
          </a:ln>
          <a:effectLst>
            <a:outerShdw algn="ctr" blurRad="5715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функционирование объектов банковской сферы  81,4%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223" name="CustomShape 8"/>
          <p:cNvSpPr/>
          <p:nvPr/>
        </p:nvSpPr>
        <p:spPr>
          <a:xfrm>
            <a:off x="766800" y="4657320"/>
            <a:ext cx="8834040" cy="626760"/>
          </a:xfrm>
          <a:prstGeom prst="rect">
            <a:avLst/>
          </a:prstGeom>
          <a:gradFill rotWithShape="0">
            <a:gsLst>
              <a:gs pos="0">
                <a:srgbClr val="6082ca"/>
              </a:gs>
              <a:gs pos="100000">
                <a:srgbClr val="3d6fc9"/>
              </a:gs>
            </a:gsLst>
            <a:lin ang="5400000"/>
          </a:gradFill>
          <a:ln w="0">
            <a:noFill/>
          </a:ln>
          <a:effectLst>
            <a:outerShdw algn="ctr" blurRad="5715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общественный транспорт 73,4%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224" name="TextShape 9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BACCB2D3-7833-4392-B593-751FEDF73885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  <p:transition spd="slow">
    <p:push dir="u"/>
  </p:transition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26" name="Объект 4" descr=""/>
          <p:cNvPicPr/>
          <p:nvPr/>
        </p:nvPicPr>
        <p:blipFill>
          <a:blip r:embed="rId1"/>
          <a:stretch/>
        </p:blipFill>
        <p:spPr>
          <a:xfrm>
            <a:off x="0" y="16560"/>
            <a:ext cx="12191760" cy="6863040"/>
          </a:xfrm>
          <a:prstGeom prst="rect">
            <a:avLst/>
          </a:prstGeom>
          <a:ln w="0">
            <a:noFill/>
          </a:ln>
        </p:spPr>
      </p:pic>
      <p:sp>
        <p:nvSpPr>
          <p:cNvPr id="227" name="TextShape 2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90719638-DB20-41AB-A349-D6F46AECD078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228" name="CustomShape 3"/>
          <p:cNvSpPr/>
          <p:nvPr/>
        </p:nvSpPr>
        <p:spPr>
          <a:xfrm>
            <a:off x="496080" y="-268920"/>
            <a:ext cx="11016720" cy="1390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90000"/>
              </a:lnSpc>
            </a:pPr>
            <a:r>
              <a:rPr b="1" lang="ru-RU" sz="4400" spc="-1" strike="noStrike">
                <a:latin typeface="Bahnschrift Condensed"/>
              </a:rPr>
              <a:t>Социальная справедливость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229" name="CustomShape 4"/>
          <p:cNvSpPr/>
          <p:nvPr/>
        </p:nvSpPr>
        <p:spPr>
          <a:xfrm>
            <a:off x="780120" y="859320"/>
            <a:ext cx="10683000" cy="639000"/>
          </a:xfrm>
          <a:prstGeom prst="rect">
            <a:avLst/>
          </a:prstGeom>
          <a:gradFill rotWithShape="0">
            <a:gsLst>
              <a:gs pos="0">
                <a:srgbClr val="6082ca"/>
              </a:gs>
              <a:gs pos="100000">
                <a:srgbClr val="3d6fc9"/>
              </a:gs>
            </a:gsLst>
            <a:lin ang="5400000"/>
          </a:gradFill>
          <a:ln w="0">
            <a:noFill/>
          </a:ln>
          <a:effectLst>
            <a:outerShdw algn="ctr" blurRad="5715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Особое внимание на недопущение гиперцентрализации и стягивания всех ресурсов в г.Минск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230" name="CustomShape 5"/>
          <p:cNvSpPr/>
          <p:nvPr/>
        </p:nvSpPr>
        <p:spPr>
          <a:xfrm>
            <a:off x="780120" y="1779840"/>
            <a:ext cx="4880520" cy="1873440"/>
          </a:xfrm>
          <a:prstGeom prst="rect">
            <a:avLst/>
          </a:prstGeom>
          <a:gradFill rotWithShape="0">
            <a:gsLst>
              <a:gs pos="0">
                <a:srgbClr val="6082ca"/>
              </a:gs>
              <a:gs pos="100000">
                <a:srgbClr val="3d6fc9"/>
              </a:gs>
            </a:gsLst>
            <a:lin ang="5400000"/>
          </a:gradFill>
          <a:ln w="0">
            <a:noFill/>
          </a:ln>
          <a:effectLst>
            <a:outerShdw algn="ctr" blurRad="5715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”</a:t>
            </a: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Мы давно и много говорим </a:t>
            </a:r>
            <a:br/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о деурбанизации, создании комфортных условий для жизни в сельской местности“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231" name="CustomShape 6"/>
          <p:cNvSpPr/>
          <p:nvPr/>
        </p:nvSpPr>
        <p:spPr>
          <a:xfrm>
            <a:off x="6590520" y="1779840"/>
            <a:ext cx="4872240" cy="1873440"/>
          </a:xfrm>
          <a:prstGeom prst="rect">
            <a:avLst/>
          </a:prstGeom>
          <a:gradFill rotWithShape="0">
            <a:gsLst>
              <a:gs pos="0">
                <a:srgbClr val="6082ca"/>
              </a:gs>
              <a:gs pos="100000">
                <a:srgbClr val="3d6fc9"/>
              </a:gs>
            </a:gsLst>
            <a:lin ang="5400000"/>
          </a:gradFill>
          <a:ln w="0">
            <a:noFill/>
          </a:ln>
          <a:effectLst>
            <a:outerShdw algn="ctr" blurRad="5715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Реализация в текущей пятилетке принципа ”один район – один проект“ призвана способствовать созданию новых рабочих мест </a:t>
            </a:r>
            <a:br/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и занятости населения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232" name="CustomShape 7"/>
          <p:cNvSpPr/>
          <p:nvPr/>
        </p:nvSpPr>
        <p:spPr>
          <a:xfrm>
            <a:off x="5661000" y="2716920"/>
            <a:ext cx="929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150">
            <a:solidFill>
              <a:srgbClr val="5b9bd5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3" name="CustomShape 8"/>
          <p:cNvSpPr/>
          <p:nvPr/>
        </p:nvSpPr>
        <p:spPr>
          <a:xfrm>
            <a:off x="780120" y="3931920"/>
            <a:ext cx="10683000" cy="1001880"/>
          </a:xfrm>
          <a:prstGeom prst="rect">
            <a:avLst/>
          </a:prstGeom>
          <a:gradFill rotWithShape="0">
            <a:gsLst>
              <a:gs pos="0">
                <a:srgbClr val="6082ca"/>
              </a:gs>
              <a:gs pos="100000">
                <a:srgbClr val="3d6fc9"/>
              </a:gs>
            </a:gsLst>
            <a:lin ang="5400000"/>
          </a:gradFill>
          <a:ln w="0">
            <a:noFill/>
          </a:ln>
          <a:effectLst>
            <a:outerShdw algn="ctr" blurRad="5715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”</a:t>
            </a: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Правительство должно выработать концептуальные направления государственной политики регионального развития“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234" name="CustomShape 9"/>
          <p:cNvSpPr/>
          <p:nvPr/>
        </p:nvSpPr>
        <p:spPr>
          <a:xfrm>
            <a:off x="780120" y="5212440"/>
            <a:ext cx="10683000" cy="1143720"/>
          </a:xfrm>
          <a:prstGeom prst="rect">
            <a:avLst/>
          </a:prstGeom>
          <a:gradFill rotWithShape="0">
            <a:gsLst>
              <a:gs pos="0">
                <a:srgbClr val="6082ca"/>
              </a:gs>
              <a:gs pos="100000">
                <a:srgbClr val="3d6fc9"/>
              </a:gs>
            </a:gsLst>
            <a:lin ang="5400000"/>
          </a:gradFill>
          <a:ln w="0">
            <a:noFill/>
          </a:ln>
          <a:effectLst>
            <a:outerShdw algn="ctr" blurRad="5715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Что касается закрепляемости кадров, то планируется строить арендное жилье </a:t>
            </a:r>
            <a:br/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и предоставлять право на его выкуп по истечении определенного срока, </a:t>
            </a:r>
            <a:br/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но при соблюдении жесточайших условий.</a:t>
            </a:r>
            <a:endParaRPr b="0" lang="ru-RU" sz="2400" spc="-1" strike="noStrike">
              <a:latin typeface="Arial"/>
            </a:endParaRPr>
          </a:p>
        </p:txBody>
      </p:sp>
    </p:spTree>
  </p:cSld>
  <p:transition spd="slow">
    <p:push dir="u"/>
  </p:transition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36" name="Объект 4" descr=""/>
          <p:cNvPicPr/>
          <p:nvPr/>
        </p:nvPicPr>
        <p:blipFill>
          <a:blip r:embed="rId1"/>
          <a:stretch/>
        </p:blipFill>
        <p:spPr>
          <a:xfrm>
            <a:off x="0" y="0"/>
            <a:ext cx="12191760" cy="6863040"/>
          </a:xfrm>
          <a:prstGeom prst="rect">
            <a:avLst/>
          </a:prstGeom>
          <a:ln w="0">
            <a:noFill/>
          </a:ln>
        </p:spPr>
      </p:pic>
      <p:sp>
        <p:nvSpPr>
          <p:cNvPr id="237" name="TextShape 2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D66D829D-143E-4385-AC62-74403E780E58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238" name="CustomShape 3"/>
          <p:cNvSpPr/>
          <p:nvPr/>
        </p:nvSpPr>
        <p:spPr>
          <a:xfrm>
            <a:off x="496080" y="-268920"/>
            <a:ext cx="11016720" cy="1390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90000"/>
              </a:lnSpc>
            </a:pPr>
            <a:r>
              <a:rPr b="1" lang="ru-RU" sz="4400" spc="-1" strike="noStrike">
                <a:latin typeface="Bahnschrift Condensed"/>
              </a:rPr>
              <a:t>Социальная справедливость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239" name="CustomShape 4"/>
          <p:cNvSpPr/>
          <p:nvPr/>
        </p:nvSpPr>
        <p:spPr>
          <a:xfrm>
            <a:off x="780120" y="859320"/>
            <a:ext cx="10683000" cy="461880"/>
          </a:xfrm>
          <a:prstGeom prst="rect">
            <a:avLst/>
          </a:prstGeom>
          <a:gradFill rotWithShape="0">
            <a:gsLst>
              <a:gs pos="0">
                <a:srgbClr val="6082ca"/>
              </a:gs>
              <a:gs pos="100000">
                <a:srgbClr val="3d6fc9"/>
              </a:gs>
            </a:gsLst>
            <a:lin ang="5400000"/>
          </a:gradFill>
          <a:ln w="0">
            <a:noFill/>
          </a:ln>
          <a:effectLst>
            <a:outerShdw algn="ctr" blurRad="5715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Вопросы здоровья нации и семейных ценностей. 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240" name="CustomShape 5"/>
          <p:cNvSpPr/>
          <p:nvPr/>
        </p:nvSpPr>
        <p:spPr>
          <a:xfrm>
            <a:off x="780120" y="1545120"/>
            <a:ext cx="2561400" cy="1465200"/>
          </a:xfrm>
          <a:prstGeom prst="rect">
            <a:avLst/>
          </a:prstGeom>
          <a:gradFill rotWithShape="0">
            <a:gsLst>
              <a:gs pos="0">
                <a:srgbClr val="6082ca"/>
              </a:gs>
              <a:gs pos="100000">
                <a:srgbClr val="3d6fc9"/>
              </a:gs>
            </a:gsLst>
            <a:lin ang="5400000"/>
          </a:gradFill>
          <a:ln w="0">
            <a:noFill/>
          </a:ln>
          <a:effectLst>
            <a:outerShdw algn="ctr" blurRad="5715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800" spc="-1" strike="noStrike">
                <a:solidFill>
                  <a:srgbClr val="ffffff"/>
                </a:solidFill>
                <a:latin typeface="Calibri"/>
              </a:rPr>
              <a:t>Качественная медицина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241" name="CustomShape 6"/>
          <p:cNvSpPr/>
          <p:nvPr/>
        </p:nvSpPr>
        <p:spPr>
          <a:xfrm>
            <a:off x="4698000" y="1545120"/>
            <a:ext cx="4566240" cy="1004760"/>
          </a:xfrm>
          <a:prstGeom prst="rect">
            <a:avLst/>
          </a:prstGeom>
          <a:gradFill rotWithShape="0">
            <a:gsLst>
              <a:gs pos="0">
                <a:srgbClr val="6082ca"/>
              </a:gs>
              <a:gs pos="100000">
                <a:srgbClr val="3d6fc9"/>
              </a:gs>
            </a:gsLst>
            <a:lin ang="5400000"/>
          </a:gradFill>
          <a:ln w="0">
            <a:noFill/>
          </a:ln>
          <a:effectLst>
            <a:outerShdw algn="ctr" blurRad="5715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800" spc="-1" strike="noStrike">
                <a:solidFill>
                  <a:srgbClr val="ffffff"/>
                </a:solidFill>
                <a:latin typeface="Calibri"/>
              </a:rPr>
              <a:t>производство белорусских лекарственных препаратов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242" name="CustomShape 7"/>
          <p:cNvSpPr/>
          <p:nvPr/>
        </p:nvSpPr>
        <p:spPr>
          <a:xfrm>
            <a:off x="3951360" y="2804400"/>
            <a:ext cx="5131800" cy="1004760"/>
          </a:xfrm>
          <a:prstGeom prst="rect">
            <a:avLst/>
          </a:prstGeom>
          <a:gradFill rotWithShape="0">
            <a:gsLst>
              <a:gs pos="0">
                <a:srgbClr val="6082ca"/>
              </a:gs>
              <a:gs pos="100000">
                <a:srgbClr val="3d6fc9"/>
              </a:gs>
            </a:gsLst>
            <a:lin ang="5400000"/>
          </a:gradFill>
          <a:ln w="0">
            <a:noFill/>
          </a:ln>
          <a:effectLst>
            <a:outerShdw algn="ctr" blurRad="5715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800" spc="-1" strike="noStrike">
                <a:solidFill>
                  <a:srgbClr val="ffffff"/>
                </a:solidFill>
                <a:latin typeface="Calibri"/>
              </a:rPr>
              <a:t>отечественные технологические инновации и оборудование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243" name="CustomShape 8"/>
          <p:cNvSpPr/>
          <p:nvPr/>
        </p:nvSpPr>
        <p:spPr>
          <a:xfrm>
            <a:off x="3951360" y="4063320"/>
            <a:ext cx="5131800" cy="1004760"/>
          </a:xfrm>
          <a:prstGeom prst="rect">
            <a:avLst/>
          </a:prstGeom>
          <a:gradFill rotWithShape="0">
            <a:gsLst>
              <a:gs pos="0">
                <a:srgbClr val="6082ca"/>
              </a:gs>
              <a:gs pos="100000">
                <a:srgbClr val="3d6fc9"/>
              </a:gs>
            </a:gsLst>
            <a:lin ang="5400000"/>
          </a:gradFill>
          <a:ln w="0">
            <a:noFill/>
          </a:ln>
          <a:effectLst>
            <a:outerShdw algn="ctr" blurRad="5715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800" spc="-1" strike="noStrike">
                <a:solidFill>
                  <a:srgbClr val="ffffff"/>
                </a:solidFill>
                <a:latin typeface="Calibri"/>
              </a:rPr>
              <a:t>работа на раннее выявление факторов риска заболеваний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244" name="CustomShape 9"/>
          <p:cNvSpPr/>
          <p:nvPr/>
        </p:nvSpPr>
        <p:spPr>
          <a:xfrm>
            <a:off x="3341880" y="2043000"/>
            <a:ext cx="1356120" cy="4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150">
            <a:solidFill>
              <a:srgbClr val="5b9bd5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45" name="CustomShape 10"/>
          <p:cNvSpPr/>
          <p:nvPr/>
        </p:nvSpPr>
        <p:spPr>
          <a:xfrm>
            <a:off x="3341880" y="2043000"/>
            <a:ext cx="609120" cy="1263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150">
            <a:solidFill>
              <a:srgbClr val="5b9bd5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46" name="CustomShape 11"/>
          <p:cNvSpPr/>
          <p:nvPr/>
        </p:nvSpPr>
        <p:spPr>
          <a:xfrm>
            <a:off x="3341880" y="2043000"/>
            <a:ext cx="609120" cy="2522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150">
            <a:solidFill>
              <a:srgbClr val="5b9bd5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47" name="CustomShape 12"/>
          <p:cNvSpPr/>
          <p:nvPr/>
        </p:nvSpPr>
        <p:spPr>
          <a:xfrm>
            <a:off x="3951360" y="5322600"/>
            <a:ext cx="5131800" cy="1004760"/>
          </a:xfrm>
          <a:prstGeom prst="rect">
            <a:avLst/>
          </a:prstGeom>
          <a:gradFill rotWithShape="0">
            <a:gsLst>
              <a:gs pos="0">
                <a:srgbClr val="6082ca"/>
              </a:gs>
              <a:gs pos="100000">
                <a:srgbClr val="3d6fc9"/>
              </a:gs>
            </a:gsLst>
            <a:lin ang="5400000"/>
          </a:gradFill>
          <a:ln w="0">
            <a:noFill/>
          </a:ln>
          <a:effectLst>
            <a:outerShdw algn="ctr" blurRad="5715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800" spc="-1" strike="noStrike">
                <a:solidFill>
                  <a:srgbClr val="ffffff"/>
                </a:solidFill>
                <a:latin typeface="Calibri"/>
              </a:rPr>
              <a:t>здоровье детей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248" name="CustomShape 13"/>
          <p:cNvSpPr/>
          <p:nvPr/>
        </p:nvSpPr>
        <p:spPr>
          <a:xfrm>
            <a:off x="3341880" y="2043000"/>
            <a:ext cx="609120" cy="3781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150">
            <a:solidFill>
              <a:srgbClr val="5b9bd5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49" name="CustomShape 14"/>
          <p:cNvSpPr/>
          <p:nvPr/>
        </p:nvSpPr>
        <p:spPr>
          <a:xfrm>
            <a:off x="9131760" y="3840480"/>
            <a:ext cx="2381040" cy="2381040"/>
          </a:xfrm>
          <a:prstGeom prst="ellipse">
            <a:avLst/>
          </a:prstGeom>
          <a:blipFill rotWithShape="0">
            <a:blip r:embed="rId2"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  <p:transition spd="slow">
    <p:push dir="u"/>
  </p:transition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51" name="Объект 4" descr=""/>
          <p:cNvPicPr/>
          <p:nvPr/>
        </p:nvPicPr>
        <p:blipFill>
          <a:blip r:embed="rId1"/>
          <a:stretch/>
        </p:blipFill>
        <p:spPr>
          <a:xfrm>
            <a:off x="0" y="-5400"/>
            <a:ext cx="12191760" cy="6863040"/>
          </a:xfrm>
          <a:prstGeom prst="rect">
            <a:avLst/>
          </a:prstGeom>
          <a:ln w="0">
            <a:noFill/>
          </a:ln>
        </p:spPr>
      </p:pic>
      <p:sp>
        <p:nvSpPr>
          <p:cNvPr id="252" name="TextShape 2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B0808D65-20A8-4F4B-A28A-4C2D2B2B2968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253" name="CustomShape 3"/>
          <p:cNvSpPr/>
          <p:nvPr/>
        </p:nvSpPr>
        <p:spPr>
          <a:xfrm>
            <a:off x="496080" y="-268920"/>
            <a:ext cx="11016720" cy="1390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90000"/>
              </a:lnSpc>
            </a:pPr>
            <a:r>
              <a:rPr b="1" lang="ru-RU" sz="4400" spc="-1" strike="noStrike">
                <a:latin typeface="Bahnschrift Condensed"/>
              </a:rPr>
              <a:t>Социальная справедливость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254" name="CustomShape 4"/>
          <p:cNvSpPr/>
          <p:nvPr/>
        </p:nvSpPr>
        <p:spPr>
          <a:xfrm>
            <a:off x="780120" y="859320"/>
            <a:ext cx="10683000" cy="461880"/>
          </a:xfrm>
          <a:prstGeom prst="rect">
            <a:avLst/>
          </a:prstGeom>
          <a:gradFill rotWithShape="0">
            <a:gsLst>
              <a:gs pos="0">
                <a:srgbClr val="6082ca"/>
              </a:gs>
              <a:gs pos="100000">
                <a:srgbClr val="3d6fc9"/>
              </a:gs>
            </a:gsLst>
            <a:lin ang="5400000"/>
          </a:gradFill>
          <a:ln w="0">
            <a:noFill/>
          </a:ln>
          <a:effectLst>
            <a:outerShdw algn="ctr" blurRad="5715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Масштабная поддержка многодетных семей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255" name="CustomShape 5"/>
          <p:cNvSpPr/>
          <p:nvPr/>
        </p:nvSpPr>
        <p:spPr>
          <a:xfrm>
            <a:off x="4840920" y="3209400"/>
            <a:ext cx="2561400" cy="1004760"/>
          </a:xfrm>
          <a:prstGeom prst="rect">
            <a:avLst/>
          </a:prstGeom>
          <a:gradFill rotWithShape="0">
            <a:gsLst>
              <a:gs pos="0">
                <a:srgbClr val="6082ca"/>
              </a:gs>
              <a:gs pos="100000">
                <a:srgbClr val="3d6fc9"/>
              </a:gs>
            </a:gsLst>
            <a:lin ang="5400000"/>
          </a:gradFill>
          <a:ln w="0">
            <a:noFill/>
          </a:ln>
          <a:effectLst>
            <a:outerShdw algn="ctr" blurRad="5715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Многодетные семьи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256" name="CustomShape 6"/>
          <p:cNvSpPr/>
          <p:nvPr/>
        </p:nvSpPr>
        <p:spPr>
          <a:xfrm>
            <a:off x="1368720" y="1962720"/>
            <a:ext cx="2561400" cy="1004760"/>
          </a:xfrm>
          <a:prstGeom prst="rect">
            <a:avLst/>
          </a:prstGeom>
          <a:gradFill rotWithShape="0">
            <a:gsLst>
              <a:gs pos="0">
                <a:srgbClr val="6082ca"/>
              </a:gs>
              <a:gs pos="100000">
                <a:srgbClr val="3d6fc9"/>
              </a:gs>
            </a:gsLst>
            <a:lin ang="5400000"/>
          </a:gradFill>
          <a:ln w="0">
            <a:noFill/>
          </a:ln>
          <a:effectLst>
            <a:outerShdw algn="ctr" blurRad="5715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Семейный капитал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257" name="CustomShape 7"/>
          <p:cNvSpPr/>
          <p:nvPr/>
        </p:nvSpPr>
        <p:spPr>
          <a:xfrm>
            <a:off x="4840920" y="1962720"/>
            <a:ext cx="2561400" cy="1004760"/>
          </a:xfrm>
          <a:prstGeom prst="rect">
            <a:avLst/>
          </a:prstGeom>
          <a:gradFill rotWithShape="0">
            <a:gsLst>
              <a:gs pos="0">
                <a:srgbClr val="6082ca"/>
              </a:gs>
              <a:gs pos="100000">
                <a:srgbClr val="3d6fc9"/>
              </a:gs>
            </a:gsLst>
            <a:lin ang="5400000"/>
          </a:gradFill>
          <a:ln w="0">
            <a:noFill/>
          </a:ln>
          <a:effectLst>
            <a:outerShdw algn="ctr" blurRad="5715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Жилье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258" name="CustomShape 8"/>
          <p:cNvSpPr/>
          <p:nvPr/>
        </p:nvSpPr>
        <p:spPr>
          <a:xfrm>
            <a:off x="8312760" y="1971000"/>
            <a:ext cx="2561400" cy="1004760"/>
          </a:xfrm>
          <a:prstGeom prst="rect">
            <a:avLst/>
          </a:prstGeom>
          <a:gradFill rotWithShape="0">
            <a:gsLst>
              <a:gs pos="0">
                <a:srgbClr val="6082ca"/>
              </a:gs>
              <a:gs pos="100000">
                <a:srgbClr val="3d6fc9"/>
              </a:gs>
            </a:gsLst>
            <a:lin ang="5400000"/>
          </a:gradFill>
          <a:ln w="0">
            <a:noFill/>
          </a:ln>
          <a:effectLst>
            <a:outerShdw algn="ctr" blurRad="5715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Адресная социальная помощь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259" name="CustomShape 9"/>
          <p:cNvSpPr/>
          <p:nvPr/>
        </p:nvSpPr>
        <p:spPr>
          <a:xfrm>
            <a:off x="781560" y="3231360"/>
            <a:ext cx="2561400" cy="1004760"/>
          </a:xfrm>
          <a:prstGeom prst="rect">
            <a:avLst/>
          </a:prstGeom>
          <a:gradFill rotWithShape="0">
            <a:gsLst>
              <a:gs pos="0">
                <a:srgbClr val="6082ca"/>
              </a:gs>
              <a:gs pos="100000">
                <a:srgbClr val="3d6fc9"/>
              </a:gs>
            </a:gsLst>
            <a:lin ang="5400000"/>
          </a:gradFill>
          <a:ln w="0">
            <a:noFill/>
          </a:ln>
          <a:effectLst>
            <a:outerShdw algn="ctr" blurRad="5715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Бесплатное питание в саду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260" name="CustomShape 10"/>
          <p:cNvSpPr/>
          <p:nvPr/>
        </p:nvSpPr>
        <p:spPr>
          <a:xfrm>
            <a:off x="8901360" y="3204000"/>
            <a:ext cx="2561400" cy="1004760"/>
          </a:xfrm>
          <a:prstGeom prst="rect">
            <a:avLst/>
          </a:prstGeom>
          <a:gradFill rotWithShape="0">
            <a:gsLst>
              <a:gs pos="0">
                <a:srgbClr val="6082ca"/>
              </a:gs>
              <a:gs pos="100000">
                <a:srgbClr val="3d6fc9"/>
              </a:gs>
            </a:gsLst>
            <a:lin ang="5400000"/>
          </a:gradFill>
          <a:ln w="0">
            <a:noFill/>
          </a:ln>
          <a:effectLst>
            <a:outerShdw algn="ctr" blurRad="5715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Налоговые вычеты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261" name="CustomShape 11"/>
          <p:cNvSpPr/>
          <p:nvPr/>
        </p:nvSpPr>
        <p:spPr>
          <a:xfrm>
            <a:off x="1368720" y="4783680"/>
            <a:ext cx="2561400" cy="1004760"/>
          </a:xfrm>
          <a:prstGeom prst="rect">
            <a:avLst/>
          </a:prstGeom>
          <a:gradFill rotWithShape="0">
            <a:gsLst>
              <a:gs pos="0">
                <a:srgbClr val="6082ca"/>
              </a:gs>
              <a:gs pos="100000">
                <a:srgbClr val="3d6fc9"/>
              </a:gs>
            </a:gsLst>
            <a:lin ang="5400000"/>
          </a:gradFill>
          <a:ln w="0">
            <a:noFill/>
          </a:ln>
          <a:effectLst>
            <a:outerShdw algn="ctr" blurRad="5715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Бесплатное питание в школе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262" name="CustomShape 12"/>
          <p:cNvSpPr/>
          <p:nvPr/>
        </p:nvSpPr>
        <p:spPr>
          <a:xfrm>
            <a:off x="8312760" y="4806360"/>
            <a:ext cx="2561400" cy="1004760"/>
          </a:xfrm>
          <a:prstGeom prst="rect">
            <a:avLst/>
          </a:prstGeom>
          <a:gradFill rotWithShape="0">
            <a:gsLst>
              <a:gs pos="0">
                <a:srgbClr val="6082ca"/>
              </a:gs>
              <a:gs pos="100000">
                <a:srgbClr val="3d6fc9"/>
              </a:gs>
            </a:gsLst>
            <a:lin ang="5400000"/>
          </a:gradFill>
          <a:ln w="0">
            <a:noFill/>
          </a:ln>
          <a:effectLst>
            <a:outerShdw algn="ctr" blurRad="5715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Оздоровление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263" name="CustomShape 13"/>
          <p:cNvSpPr/>
          <p:nvPr/>
        </p:nvSpPr>
        <p:spPr>
          <a:xfrm>
            <a:off x="4840920" y="4486680"/>
            <a:ext cx="2561400" cy="1004760"/>
          </a:xfrm>
          <a:prstGeom prst="rect">
            <a:avLst/>
          </a:prstGeom>
          <a:gradFill rotWithShape="0">
            <a:gsLst>
              <a:gs pos="0">
                <a:srgbClr val="6082ca"/>
              </a:gs>
              <a:gs pos="100000">
                <a:srgbClr val="3d6fc9"/>
              </a:gs>
            </a:gsLst>
            <a:lin ang="5400000"/>
          </a:gradFill>
          <a:ln w="0">
            <a:noFill/>
          </a:ln>
          <a:effectLst>
            <a:outerShdw algn="ctr" blurRad="5715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Льготное кредитование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264" name="CustomShape 14"/>
          <p:cNvSpPr/>
          <p:nvPr/>
        </p:nvSpPr>
        <p:spPr>
          <a:xfrm flipV="1">
            <a:off x="3343320" y="3720240"/>
            <a:ext cx="1496880" cy="21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150">
            <a:solidFill>
              <a:srgbClr val="5b9bd5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5" name="CustomShape 15"/>
          <p:cNvSpPr/>
          <p:nvPr/>
        </p:nvSpPr>
        <p:spPr>
          <a:xfrm>
            <a:off x="3930480" y="2473560"/>
            <a:ext cx="909720" cy="1238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150">
            <a:solidFill>
              <a:srgbClr val="5b9bd5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6" name="CustomShape 16"/>
          <p:cNvSpPr/>
          <p:nvPr/>
        </p:nvSpPr>
        <p:spPr>
          <a:xfrm flipH="1">
            <a:off x="6121080" y="2967840"/>
            <a:ext cx="360" cy="236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150">
            <a:solidFill>
              <a:srgbClr val="5b9bd5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7" name="CustomShape 17"/>
          <p:cNvSpPr/>
          <p:nvPr/>
        </p:nvSpPr>
        <p:spPr>
          <a:xfrm flipV="1">
            <a:off x="6121800" y="4213800"/>
            <a:ext cx="360" cy="271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150">
            <a:solidFill>
              <a:srgbClr val="5b9bd5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8" name="CustomShape 18"/>
          <p:cNvSpPr/>
          <p:nvPr/>
        </p:nvSpPr>
        <p:spPr>
          <a:xfrm flipV="1">
            <a:off x="3930480" y="3705840"/>
            <a:ext cx="909720" cy="1594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150">
            <a:solidFill>
              <a:srgbClr val="5b9bd5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9" name="CustomShape 19"/>
          <p:cNvSpPr/>
          <p:nvPr/>
        </p:nvSpPr>
        <p:spPr>
          <a:xfrm flipH="1">
            <a:off x="7401600" y="3706560"/>
            <a:ext cx="1494360" cy="5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150">
            <a:solidFill>
              <a:srgbClr val="5b9bd5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70" name="CustomShape 20"/>
          <p:cNvSpPr/>
          <p:nvPr/>
        </p:nvSpPr>
        <p:spPr>
          <a:xfrm flipH="1">
            <a:off x="7401600" y="2465280"/>
            <a:ext cx="909720" cy="1232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150">
            <a:solidFill>
              <a:srgbClr val="5b9bd5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71" name="CustomShape 21"/>
          <p:cNvSpPr/>
          <p:nvPr/>
        </p:nvSpPr>
        <p:spPr>
          <a:xfrm flipH="1" flipV="1">
            <a:off x="7401600" y="3711240"/>
            <a:ext cx="909720" cy="1605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150">
            <a:solidFill>
              <a:srgbClr val="5b9bd5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p:transition spd="slow">
    <p:push dir="u"/>
  </p:transition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73" name="Объект 4" descr=""/>
          <p:cNvPicPr/>
          <p:nvPr/>
        </p:nvPicPr>
        <p:blipFill>
          <a:blip r:embed="rId1"/>
          <a:stretch/>
        </p:blipFill>
        <p:spPr>
          <a:xfrm>
            <a:off x="0" y="0"/>
            <a:ext cx="12191760" cy="6863040"/>
          </a:xfrm>
          <a:prstGeom prst="rect">
            <a:avLst/>
          </a:prstGeom>
          <a:ln w="0">
            <a:noFill/>
          </a:ln>
        </p:spPr>
      </p:pic>
      <p:sp>
        <p:nvSpPr>
          <p:cNvPr id="274" name="TextShape 2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91D4BC1D-3313-4002-9614-D1429B5B00C6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275" name="CustomShape 3"/>
          <p:cNvSpPr/>
          <p:nvPr/>
        </p:nvSpPr>
        <p:spPr>
          <a:xfrm>
            <a:off x="496080" y="-268920"/>
            <a:ext cx="11016720" cy="1390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90000"/>
              </a:lnSpc>
            </a:pPr>
            <a:r>
              <a:rPr b="1" lang="ru-RU" sz="4400" spc="-1" strike="noStrike">
                <a:latin typeface="Bahnschrift Condensed"/>
              </a:rPr>
              <a:t>Социальная справедливость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276" name="CustomShape 4"/>
          <p:cNvSpPr/>
          <p:nvPr/>
        </p:nvSpPr>
        <p:spPr>
          <a:xfrm>
            <a:off x="780120" y="859320"/>
            <a:ext cx="10683000" cy="626760"/>
          </a:xfrm>
          <a:prstGeom prst="rect">
            <a:avLst/>
          </a:prstGeom>
          <a:gradFill rotWithShape="0">
            <a:gsLst>
              <a:gs pos="0">
                <a:srgbClr val="6082ca"/>
              </a:gs>
              <a:gs pos="100000">
                <a:srgbClr val="3d6fc9"/>
              </a:gs>
            </a:gsLst>
            <a:lin ang="5400000"/>
          </a:gradFill>
          <a:ln w="0">
            <a:noFill/>
          </a:ln>
          <a:effectLst>
            <a:outerShdw algn="ctr" blurRad="5715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Для белорусов наиболее значимыми показателями высокого качества жизни являются: </a:t>
            </a:r>
            <a:endParaRPr b="0" lang="ru-RU" sz="2400" spc="-1" strike="noStrike">
              <a:latin typeface="Arial"/>
            </a:endParaRPr>
          </a:p>
        </p:txBody>
      </p:sp>
      <p:graphicFrame>
        <p:nvGraphicFramePr>
          <p:cNvPr id="277" name="Диаграмма 10"/>
          <p:cNvGraphicFramePr/>
          <p:nvPr/>
        </p:nvGraphicFramePr>
        <p:xfrm>
          <a:off x="930960" y="1567800"/>
          <a:ext cx="10091160" cy="5153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transition spd="slow">
    <p:push dir="u"/>
  </p:transition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Рисунок 3" descr=""/>
          <p:cNvPicPr/>
          <p:nvPr/>
        </p:nvPicPr>
        <p:blipFill>
          <a:blip r:embed="rId1"/>
          <a:stretch/>
        </p:blipFill>
        <p:spPr>
          <a:xfrm>
            <a:off x="12960" y="0"/>
            <a:ext cx="12191760" cy="6857640"/>
          </a:xfrm>
          <a:prstGeom prst="rect">
            <a:avLst/>
          </a:prstGeom>
          <a:ln w="0">
            <a:noFill/>
          </a:ln>
        </p:spPr>
      </p:pic>
      <p:pic>
        <p:nvPicPr>
          <p:cNvPr id="88" name="Рисунок 5" descr=""/>
          <p:cNvPicPr/>
          <p:nvPr/>
        </p:nvPicPr>
        <p:blipFill>
          <a:blip r:embed="rId2"/>
          <a:srcRect l="0" t="8553" r="93575" b="8175"/>
          <a:stretch/>
        </p:blipFill>
        <p:spPr>
          <a:xfrm>
            <a:off x="11613240" y="0"/>
            <a:ext cx="587160" cy="6866280"/>
          </a:xfrm>
          <a:prstGeom prst="rect">
            <a:avLst/>
          </a:prstGeom>
          <a:ln w="0">
            <a:noFill/>
          </a:ln>
        </p:spPr>
      </p:pic>
      <p:sp>
        <p:nvSpPr>
          <p:cNvPr id="89" name="TextShape 1"/>
          <p:cNvSpPr txBox="1"/>
          <p:nvPr/>
        </p:nvSpPr>
        <p:spPr>
          <a:xfrm>
            <a:off x="587520" y="1475280"/>
            <a:ext cx="11016720" cy="17506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ctr">
              <a:lnSpc>
                <a:spcPct val="90000"/>
              </a:lnSpc>
            </a:pPr>
            <a:r>
              <a:rPr b="1" lang="ru-RU" sz="4400" spc="-1" strike="noStrike">
                <a:latin typeface="Bahnschrift Condensed"/>
              </a:rPr>
              <a:t>В соответствии со статьей 84 Конституции Республики Беларусь 31 марта 2023 г. Президент Республики Беларусь А.Г.Лукашенко в очередной раз обратился </a:t>
            </a:r>
            <a:br/>
            <a:r>
              <a:rPr b="1" lang="ru-RU" sz="4400" spc="-1" strike="noStrike">
                <a:latin typeface="Bahnschrift Condensed"/>
              </a:rPr>
              <a:t>с ежегодным Посланием к белорусскому народу </a:t>
            </a:r>
            <a:br/>
            <a:r>
              <a:rPr b="1" lang="ru-RU" sz="4400" spc="-1" strike="noStrike">
                <a:latin typeface="Bahnschrift Condensed"/>
              </a:rPr>
              <a:t>и Национальному собранию Республики Беларусь</a:t>
            </a:r>
            <a:endParaRPr b="0" lang="ru-RU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90" name="Рисунок 4" descr=""/>
          <p:cNvPicPr/>
          <p:nvPr/>
        </p:nvPicPr>
        <p:blipFill>
          <a:blip r:embed="rId3"/>
          <a:srcRect l="0" t="8553" r="93575" b="8175"/>
          <a:stretch/>
        </p:blipFill>
        <p:spPr>
          <a:xfrm>
            <a:off x="-8640" y="-8640"/>
            <a:ext cx="587160" cy="6866280"/>
          </a:xfrm>
          <a:prstGeom prst="rect">
            <a:avLst/>
          </a:prstGeom>
          <a:ln w="0">
            <a:noFill/>
          </a:ln>
        </p:spPr>
      </p:pic>
      <p:sp>
        <p:nvSpPr>
          <p:cNvPr id="91" name="CustomShape 2"/>
          <p:cNvSpPr/>
          <p:nvPr/>
        </p:nvSpPr>
        <p:spPr>
          <a:xfrm>
            <a:off x="871200" y="3234960"/>
            <a:ext cx="10428840" cy="758880"/>
          </a:xfrm>
          <a:prstGeom prst="rect">
            <a:avLst/>
          </a:prstGeom>
          <a:gradFill rotWithShape="0">
            <a:gsLst>
              <a:gs pos="0">
                <a:srgbClr val="6082ca"/>
              </a:gs>
              <a:gs pos="100000">
                <a:srgbClr val="3d6fc9"/>
              </a:gs>
            </a:gsLst>
            <a:lin ang="5400000"/>
          </a:gradFill>
          <a:ln w="0">
            <a:noFill/>
          </a:ln>
          <a:effectLst>
            <a:outerShdw algn="ctr" blurRad="5715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На мероприятие, которое проходило в широком формате </a:t>
            </a:r>
            <a:br/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во Дворце Республики, были приглашены более 2,5 тыс. человек: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92" name="CustomShape 3"/>
          <p:cNvSpPr/>
          <p:nvPr/>
        </p:nvSpPr>
        <p:spPr>
          <a:xfrm>
            <a:off x="734040" y="4183920"/>
            <a:ext cx="1991520" cy="1750680"/>
          </a:xfrm>
          <a:prstGeom prst="rect">
            <a:avLst/>
          </a:prstGeom>
          <a:gradFill rotWithShape="0">
            <a:gsLst>
              <a:gs pos="0">
                <a:srgbClr val="6082ca"/>
              </a:gs>
              <a:gs pos="100000">
                <a:srgbClr val="3d6fc9"/>
              </a:gs>
            </a:gsLst>
            <a:lin ang="5400000"/>
          </a:gradFill>
          <a:ln w="0">
            <a:noFill/>
          </a:ln>
          <a:effectLst>
            <a:outerShdw algn="ctr" blurRad="5715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000" spc="-1" strike="noStrike">
                <a:solidFill>
                  <a:srgbClr val="ffffff"/>
                </a:solidFill>
                <a:latin typeface="Calibri"/>
              </a:rPr>
              <a:t>парламентарии </a:t>
            </a:r>
            <a:br/>
            <a:r>
              <a:rPr b="0" lang="ru-RU" sz="2000" spc="-1" strike="noStrike">
                <a:solidFill>
                  <a:srgbClr val="ffffff"/>
                </a:solidFill>
                <a:latin typeface="Calibri"/>
              </a:rPr>
              <a:t>и делегации </a:t>
            </a:r>
            <a:br/>
            <a:r>
              <a:rPr b="0" lang="ru-RU" sz="2000" spc="-1" strike="noStrike">
                <a:solidFill>
                  <a:srgbClr val="ffffff"/>
                </a:solidFill>
                <a:latin typeface="Calibri"/>
              </a:rPr>
              <a:t>от областей </a:t>
            </a:r>
            <a:br/>
            <a:r>
              <a:rPr b="0" lang="ru-RU" sz="2000" spc="-1" strike="noStrike">
                <a:solidFill>
                  <a:srgbClr val="ffffff"/>
                </a:solidFill>
                <a:latin typeface="Calibri"/>
              </a:rPr>
              <a:t>и г.Минска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93" name="CustomShape 4"/>
          <p:cNvSpPr/>
          <p:nvPr/>
        </p:nvSpPr>
        <p:spPr>
          <a:xfrm>
            <a:off x="2907720" y="4183920"/>
            <a:ext cx="1991520" cy="1750680"/>
          </a:xfrm>
          <a:prstGeom prst="rect">
            <a:avLst/>
          </a:prstGeom>
          <a:gradFill rotWithShape="0">
            <a:gsLst>
              <a:gs pos="0">
                <a:srgbClr val="6082ca"/>
              </a:gs>
              <a:gs pos="100000">
                <a:srgbClr val="3d6fc9"/>
              </a:gs>
            </a:gsLst>
            <a:lin ang="5400000"/>
          </a:gradFill>
          <a:ln w="0">
            <a:noFill/>
          </a:ln>
          <a:effectLst>
            <a:outerShdw algn="ctr" blurRad="5715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000" spc="-1" strike="noStrike">
                <a:solidFill>
                  <a:srgbClr val="ffffff"/>
                </a:solidFill>
                <a:latin typeface="Calibri"/>
              </a:rPr>
              <a:t>высшие должностные лица страны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94" name="CustomShape 5"/>
          <p:cNvSpPr/>
          <p:nvPr/>
        </p:nvSpPr>
        <p:spPr>
          <a:xfrm>
            <a:off x="5090040" y="4183920"/>
            <a:ext cx="1991520" cy="1750680"/>
          </a:xfrm>
          <a:prstGeom prst="rect">
            <a:avLst/>
          </a:prstGeom>
          <a:gradFill rotWithShape="0">
            <a:gsLst>
              <a:gs pos="0">
                <a:srgbClr val="6082ca"/>
              </a:gs>
              <a:gs pos="100000">
                <a:srgbClr val="3d6fc9"/>
              </a:gs>
            </a:gsLst>
            <a:lin ang="5400000"/>
          </a:gradFill>
          <a:ln w="0">
            <a:noFill/>
          </a:ln>
          <a:effectLst>
            <a:outerShdw algn="ctr" blurRad="5715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000" spc="-1" strike="noStrike">
                <a:solidFill>
                  <a:srgbClr val="ffffff"/>
                </a:solidFill>
                <a:latin typeface="Calibri"/>
              </a:rPr>
              <a:t>члены правительства, руководители гос. органов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95" name="CustomShape 6"/>
          <p:cNvSpPr/>
          <p:nvPr/>
        </p:nvSpPr>
        <p:spPr>
          <a:xfrm>
            <a:off x="7272360" y="4183920"/>
            <a:ext cx="2000160" cy="1750680"/>
          </a:xfrm>
          <a:prstGeom prst="rect">
            <a:avLst/>
          </a:prstGeom>
          <a:gradFill rotWithShape="0">
            <a:gsLst>
              <a:gs pos="0">
                <a:srgbClr val="6082ca"/>
              </a:gs>
              <a:gs pos="100000">
                <a:srgbClr val="3d6fc9"/>
              </a:gs>
            </a:gsLst>
            <a:lin ang="5400000"/>
          </a:gradFill>
          <a:ln w="0">
            <a:noFill/>
          </a:ln>
          <a:effectLst>
            <a:outerShdw algn="ctr" blurRad="5715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000" spc="-1" strike="noStrike">
                <a:solidFill>
                  <a:srgbClr val="ffffff"/>
                </a:solidFill>
                <a:latin typeface="Calibri"/>
              </a:rPr>
              <a:t>представители дипломатичес-кого корпуса и международных организаций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96" name="CustomShape 7"/>
          <p:cNvSpPr/>
          <p:nvPr/>
        </p:nvSpPr>
        <p:spPr>
          <a:xfrm>
            <a:off x="9463320" y="4183920"/>
            <a:ext cx="2000160" cy="1750680"/>
          </a:xfrm>
          <a:prstGeom prst="rect">
            <a:avLst/>
          </a:prstGeom>
          <a:gradFill rotWithShape="0">
            <a:gsLst>
              <a:gs pos="0">
                <a:srgbClr val="6082ca"/>
              </a:gs>
              <a:gs pos="100000">
                <a:srgbClr val="3d6fc9"/>
              </a:gs>
            </a:gsLst>
            <a:lin ang="5400000"/>
          </a:gradFill>
          <a:ln w="0">
            <a:noFill/>
          </a:ln>
          <a:effectLst>
            <a:outerShdw algn="ctr" blurRad="5715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000" spc="-1" strike="noStrike">
                <a:solidFill>
                  <a:srgbClr val="ffffff"/>
                </a:solidFill>
                <a:latin typeface="Calibri"/>
              </a:rPr>
              <a:t>главы религиозных конфессий, парламентарии прошлых созывов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97" name="CustomShape 8"/>
          <p:cNvSpPr/>
          <p:nvPr/>
        </p:nvSpPr>
        <p:spPr>
          <a:xfrm>
            <a:off x="871200" y="6017040"/>
            <a:ext cx="10428840" cy="758880"/>
          </a:xfrm>
          <a:prstGeom prst="rect">
            <a:avLst/>
          </a:prstGeom>
          <a:gradFill rotWithShape="0">
            <a:gsLst>
              <a:gs pos="0">
                <a:srgbClr val="6082ca"/>
              </a:gs>
              <a:gs pos="100000">
                <a:srgbClr val="3d6fc9"/>
              </a:gs>
            </a:gsLst>
            <a:lin ang="5400000"/>
          </a:gradFill>
          <a:ln w="0">
            <a:noFill/>
          </a:ln>
          <a:effectLst>
            <a:outerShdw algn="ctr" blurRad="5715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представители реального сектора экономики, гражданского общества, </a:t>
            </a:r>
            <a:br/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а также молодежь и журналисты</a:t>
            </a:r>
            <a:endParaRPr b="0" lang="ru-RU" sz="2400" spc="-1" strike="noStrike">
              <a:latin typeface="Arial"/>
            </a:endParaRPr>
          </a:p>
        </p:txBody>
      </p:sp>
    </p:spTree>
  </p:cSld>
  <p:transition spd="slow">
    <p:push dir="u"/>
  </p:transition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79" name="Объект 4" descr=""/>
          <p:cNvPicPr/>
          <p:nvPr/>
        </p:nvPicPr>
        <p:blipFill>
          <a:blip r:embed="rId1"/>
          <a:stretch/>
        </p:blipFill>
        <p:spPr>
          <a:xfrm>
            <a:off x="0" y="0"/>
            <a:ext cx="12191760" cy="6863040"/>
          </a:xfrm>
          <a:prstGeom prst="rect">
            <a:avLst/>
          </a:prstGeom>
          <a:ln w="0">
            <a:noFill/>
          </a:ln>
        </p:spPr>
      </p:pic>
      <p:sp>
        <p:nvSpPr>
          <p:cNvPr id="280" name="CustomShape 2"/>
          <p:cNvSpPr/>
          <p:nvPr/>
        </p:nvSpPr>
        <p:spPr>
          <a:xfrm>
            <a:off x="496080" y="-382680"/>
            <a:ext cx="11016720" cy="1390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90000"/>
              </a:lnSpc>
            </a:pPr>
            <a:r>
              <a:rPr b="1" lang="ru-RU" sz="4400" spc="-1" strike="noStrike">
                <a:latin typeface="Bahnschrift Condensed"/>
              </a:rPr>
              <a:t>Социальная справедливость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281" name="CustomShape 3"/>
          <p:cNvSpPr/>
          <p:nvPr/>
        </p:nvSpPr>
        <p:spPr>
          <a:xfrm>
            <a:off x="754560" y="1385640"/>
            <a:ext cx="10683000" cy="736200"/>
          </a:xfrm>
          <a:prstGeom prst="rect">
            <a:avLst/>
          </a:prstGeom>
          <a:gradFill rotWithShape="0">
            <a:gsLst>
              <a:gs pos="0">
                <a:srgbClr val="6082ca"/>
              </a:gs>
              <a:gs pos="100000">
                <a:srgbClr val="3d6fc9"/>
              </a:gs>
            </a:gsLst>
            <a:lin ang="5400000"/>
          </a:gradFill>
          <a:ln w="0">
            <a:noFill/>
          </a:ln>
          <a:effectLst>
            <a:outerShdw algn="ctr" blurRad="5715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Факторы, которые нивелируют усилия государства по созданию благоприятных условий для роста населения: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282" name="CustomShape 4"/>
          <p:cNvSpPr/>
          <p:nvPr/>
        </p:nvSpPr>
        <p:spPr>
          <a:xfrm>
            <a:off x="3905640" y="3244320"/>
            <a:ext cx="184320" cy="36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83" name="CustomShape 5"/>
          <p:cNvSpPr/>
          <p:nvPr/>
        </p:nvSpPr>
        <p:spPr>
          <a:xfrm>
            <a:off x="754560" y="714600"/>
            <a:ext cx="10683000" cy="406440"/>
          </a:xfrm>
          <a:prstGeom prst="rect">
            <a:avLst/>
          </a:prstGeom>
          <a:gradFill rotWithShape="0">
            <a:gsLst>
              <a:gs pos="0">
                <a:srgbClr val="6082ca"/>
              </a:gs>
              <a:gs pos="100000">
                <a:srgbClr val="3d6fc9"/>
              </a:gs>
            </a:gsLst>
            <a:lin ang="5400000"/>
          </a:gradFill>
          <a:ln w="0">
            <a:noFill/>
          </a:ln>
          <a:effectLst>
            <a:outerShdw algn="ctr" blurRad="5715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Вопросы демографической безопасности 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284" name="CustomShape 6"/>
          <p:cNvSpPr/>
          <p:nvPr/>
        </p:nvSpPr>
        <p:spPr>
          <a:xfrm>
            <a:off x="754560" y="2468880"/>
            <a:ext cx="10683000" cy="1269360"/>
          </a:xfrm>
          <a:prstGeom prst="rect">
            <a:avLst/>
          </a:prstGeom>
          <a:gradFill rotWithShape="0">
            <a:gsLst>
              <a:gs pos="0">
                <a:srgbClr val="6082ca"/>
              </a:gs>
              <a:gs pos="100000">
                <a:srgbClr val="3d6fc9"/>
              </a:gs>
            </a:gsLst>
            <a:lin ang="5400000"/>
          </a:gradFill>
          <a:ln w="0">
            <a:noFill/>
          </a:ln>
          <a:effectLst>
            <a:outerShdw algn="ctr" blurRad="5715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1. Западная мода на чайлдфри. Любая популяризация идей бездетной семейной пары в нашем информационном, культурном пространстве должна пресекаться;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285" name="CustomShape 7"/>
          <p:cNvSpPr/>
          <p:nvPr/>
        </p:nvSpPr>
        <p:spPr>
          <a:xfrm>
            <a:off x="754560" y="3858840"/>
            <a:ext cx="10683000" cy="1269360"/>
          </a:xfrm>
          <a:prstGeom prst="rect">
            <a:avLst/>
          </a:prstGeom>
          <a:gradFill rotWithShape="0">
            <a:gsLst>
              <a:gs pos="0">
                <a:srgbClr val="6082ca"/>
              </a:gs>
              <a:gs pos="100000">
                <a:srgbClr val="3d6fc9"/>
              </a:gs>
            </a:gsLst>
            <a:lin ang="5400000"/>
          </a:gradFill>
          <a:ln w="0">
            <a:noFill/>
          </a:ln>
          <a:effectLst>
            <a:outerShdw algn="ctr" blurRad="5715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2. Опасная тенденция дольше пожить для себя, откладывая рождение ребенка. Парадигму такого мышления надо менять;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286" name="CustomShape 8"/>
          <p:cNvSpPr/>
          <p:nvPr/>
        </p:nvSpPr>
        <p:spPr>
          <a:xfrm>
            <a:off x="754560" y="5269320"/>
            <a:ext cx="10683000" cy="1269360"/>
          </a:xfrm>
          <a:prstGeom prst="rect">
            <a:avLst/>
          </a:prstGeom>
          <a:gradFill rotWithShape="0">
            <a:gsLst>
              <a:gs pos="0">
                <a:srgbClr val="6082ca"/>
              </a:gs>
              <a:gs pos="100000">
                <a:srgbClr val="3d6fc9"/>
              </a:gs>
            </a:gsLst>
            <a:lin ang="5400000"/>
          </a:gradFill>
          <a:ln w="0">
            <a:noFill/>
          </a:ln>
          <a:effectLst>
            <a:outerShdw algn="ctr" blurRad="5715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3. Надо разрушать стереотип: либо карьера, либо семья. Сегодня в государстве созданы все условия, чтобы женщина могла реализовать себя как мама и как профессионал.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287" name="TextShape 9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0F5C3770-7772-4F89-8B83-A5AFA2C31930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  <p:transition spd="slow">
    <p:push dir="u"/>
  </p:transition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89" name="Объект 4" descr=""/>
          <p:cNvPicPr/>
          <p:nvPr/>
        </p:nvPicPr>
        <p:blipFill>
          <a:blip r:embed="rId1"/>
          <a:stretch/>
        </p:blipFill>
        <p:spPr>
          <a:xfrm>
            <a:off x="0" y="0"/>
            <a:ext cx="12191760" cy="6863040"/>
          </a:xfrm>
          <a:prstGeom prst="rect">
            <a:avLst/>
          </a:prstGeom>
          <a:ln w="0">
            <a:noFill/>
          </a:ln>
        </p:spPr>
      </p:pic>
      <p:sp>
        <p:nvSpPr>
          <p:cNvPr id="290" name="TextShape 2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911DF50C-CEB5-4585-91A2-63E6E8106B57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291" name="CustomShape 3"/>
          <p:cNvSpPr/>
          <p:nvPr/>
        </p:nvSpPr>
        <p:spPr>
          <a:xfrm>
            <a:off x="496080" y="-382680"/>
            <a:ext cx="11016720" cy="1390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90000"/>
              </a:lnSpc>
            </a:pPr>
            <a:r>
              <a:rPr b="1" lang="ru-RU" sz="4400" spc="-1" strike="noStrike">
                <a:latin typeface="Bahnschrift Condensed"/>
              </a:rPr>
              <a:t>Социальная справедливость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292" name="CustomShape 4"/>
          <p:cNvSpPr/>
          <p:nvPr/>
        </p:nvSpPr>
        <p:spPr>
          <a:xfrm>
            <a:off x="836280" y="1248120"/>
            <a:ext cx="5259600" cy="3617280"/>
          </a:xfrm>
          <a:prstGeom prst="rect">
            <a:avLst/>
          </a:prstGeom>
          <a:gradFill rotWithShape="0">
            <a:gsLst>
              <a:gs pos="0">
                <a:srgbClr val="6082ca"/>
              </a:gs>
              <a:gs pos="100000">
                <a:srgbClr val="3d6fc9"/>
              </a:gs>
            </a:gsLst>
            <a:lin ang="5400000"/>
          </a:gradFill>
          <a:ln w="0">
            <a:noFill/>
          </a:ln>
          <a:effectLst>
            <a:outerShdw algn="ctr" blurRad="5715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”</a:t>
            </a: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Культ полноценной семьи </a:t>
            </a:r>
            <a:br/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с двумя и более детьми должен быть стилем жизни белорусов. Только так мы сможем быть уверены, что следующие за нами поколения будут прирастать, а значит, крепко держать суверенитет в своих руках </a:t>
            </a:r>
            <a:br/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и гарантированно жить в мире“</a:t>
            </a:r>
            <a:endParaRPr b="0" lang="ru-RU" sz="2400" spc="-1" strike="noStrike">
              <a:latin typeface="Arial"/>
            </a:endParaRPr>
          </a:p>
        </p:txBody>
      </p:sp>
      <p:pic>
        <p:nvPicPr>
          <p:cNvPr id="293" name="Рисунок 8" descr=""/>
          <p:cNvPicPr/>
          <p:nvPr/>
        </p:nvPicPr>
        <p:blipFill>
          <a:blip r:embed="rId2"/>
          <a:srcRect l="16895" t="2996" r="15832" b="10901"/>
          <a:stretch/>
        </p:blipFill>
        <p:spPr>
          <a:xfrm>
            <a:off x="6280920" y="1248120"/>
            <a:ext cx="5024880" cy="3617280"/>
          </a:xfrm>
          <a:prstGeom prst="rect">
            <a:avLst/>
          </a:prstGeom>
          <a:ln w="0">
            <a:noFill/>
          </a:ln>
        </p:spPr>
      </p:pic>
      <p:pic>
        <p:nvPicPr>
          <p:cNvPr id="294" name="Рисунок 9" descr=""/>
          <p:cNvPicPr/>
          <p:nvPr/>
        </p:nvPicPr>
        <p:blipFill>
          <a:blip r:embed="rId3"/>
          <a:stretch/>
        </p:blipFill>
        <p:spPr>
          <a:xfrm>
            <a:off x="1949040" y="4718520"/>
            <a:ext cx="3034080" cy="2144160"/>
          </a:xfrm>
          <a:prstGeom prst="rect">
            <a:avLst/>
          </a:prstGeom>
          <a:ln w="0">
            <a:noFill/>
          </a:ln>
        </p:spPr>
      </p:pic>
      <p:pic>
        <p:nvPicPr>
          <p:cNvPr id="295" name="Рисунок 10" descr=""/>
          <p:cNvPicPr/>
          <p:nvPr/>
        </p:nvPicPr>
        <p:blipFill>
          <a:blip r:embed="rId4"/>
          <a:stretch/>
        </p:blipFill>
        <p:spPr>
          <a:xfrm>
            <a:off x="7951680" y="5105880"/>
            <a:ext cx="1683360" cy="1657080"/>
          </a:xfrm>
          <a:prstGeom prst="rect">
            <a:avLst/>
          </a:prstGeom>
          <a:ln w="0">
            <a:noFill/>
          </a:ln>
        </p:spPr>
      </p:pic>
    </p:spTree>
  </p:cSld>
  <p:transition spd="slow">
    <p:push dir="u"/>
  </p:transition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97" name="Объект 5" descr=""/>
          <p:cNvPicPr/>
          <p:nvPr/>
        </p:nvPicPr>
        <p:blipFill>
          <a:blip r:embed="rId1"/>
          <a:stretch/>
        </p:blipFill>
        <p:spPr>
          <a:xfrm>
            <a:off x="0" y="-61560"/>
            <a:ext cx="12191760" cy="6863040"/>
          </a:xfrm>
          <a:prstGeom prst="rect">
            <a:avLst/>
          </a:prstGeom>
          <a:ln w="0">
            <a:noFill/>
          </a:ln>
        </p:spPr>
      </p:pic>
      <p:sp>
        <p:nvSpPr>
          <p:cNvPr id="298" name="TextShape 2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E60598B4-0437-4319-89E4-0E7C761B36EE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299" name="CustomShape 3"/>
          <p:cNvSpPr/>
          <p:nvPr/>
        </p:nvSpPr>
        <p:spPr>
          <a:xfrm>
            <a:off x="496080" y="-382680"/>
            <a:ext cx="11016720" cy="1390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90000"/>
              </a:lnSpc>
            </a:pPr>
            <a:r>
              <a:rPr b="1" lang="ru-RU" sz="4400" spc="-1" strike="noStrike">
                <a:latin typeface="Bahnschrift Condensed"/>
              </a:rPr>
              <a:t>Социальная справедливость</a:t>
            </a:r>
            <a:endParaRPr b="0" lang="ru-RU" sz="4400" spc="-1" strike="noStrike">
              <a:latin typeface="Arial"/>
            </a:endParaRPr>
          </a:p>
        </p:txBody>
      </p:sp>
      <p:graphicFrame>
        <p:nvGraphicFramePr>
          <p:cNvPr id="300" name="Диаграмма 8"/>
          <p:cNvGraphicFramePr/>
          <p:nvPr/>
        </p:nvGraphicFramePr>
        <p:xfrm>
          <a:off x="394560" y="2262960"/>
          <a:ext cx="5332680" cy="4458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01" name="CustomShape 4"/>
          <p:cNvSpPr/>
          <p:nvPr/>
        </p:nvSpPr>
        <p:spPr>
          <a:xfrm>
            <a:off x="6001920" y="977760"/>
            <a:ext cx="5386320" cy="1196280"/>
          </a:xfrm>
          <a:prstGeom prst="rect">
            <a:avLst/>
          </a:prstGeom>
          <a:gradFill rotWithShape="0">
            <a:gsLst>
              <a:gs pos="0">
                <a:srgbClr val="6082ca"/>
              </a:gs>
              <a:gs pos="100000">
                <a:srgbClr val="3d6fc9"/>
              </a:gs>
            </a:gsLst>
            <a:lin ang="5400000"/>
          </a:gradFill>
          <a:ln w="0">
            <a:noFill/>
          </a:ln>
          <a:effectLst>
            <a:outerShdw algn="ctr" blurRad="5715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000" spc="-1" strike="noStrike">
                <a:solidFill>
                  <a:srgbClr val="ffffff"/>
                </a:solidFill>
                <a:latin typeface="Calibri"/>
              </a:rPr>
              <a:t>СМИ, кинопроизводство, культурные проекты </a:t>
            </a:r>
            <a:br/>
            <a:r>
              <a:rPr b="0" lang="ru-RU" sz="2000" spc="-1" strike="noStrike">
                <a:solidFill>
                  <a:srgbClr val="ffffff"/>
                </a:solidFill>
                <a:latin typeface="Calibri"/>
              </a:rPr>
              <a:t>и др. должны работать на идею возрождения традиций классической семьи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302" name="CustomShape 5"/>
          <p:cNvSpPr/>
          <p:nvPr/>
        </p:nvSpPr>
        <p:spPr>
          <a:xfrm>
            <a:off x="678960" y="977760"/>
            <a:ext cx="5139720" cy="1196280"/>
          </a:xfrm>
          <a:prstGeom prst="rect">
            <a:avLst/>
          </a:prstGeom>
          <a:gradFill rotWithShape="0">
            <a:gsLst>
              <a:gs pos="0">
                <a:srgbClr val="6082ca"/>
              </a:gs>
              <a:gs pos="100000">
                <a:srgbClr val="3d6fc9"/>
              </a:gs>
            </a:gsLst>
            <a:lin ang="5400000"/>
          </a:gradFill>
          <a:ln w="0">
            <a:noFill/>
          </a:ln>
          <a:effectLst>
            <a:outerShdw algn="ctr" blurRad="5715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600" spc="-1" strike="noStrike">
                <a:solidFill>
                  <a:srgbClr val="ffffff"/>
                </a:solidFill>
                <a:latin typeface="Calibri"/>
              </a:rPr>
              <a:t>По данным исследования, проведенного во II квартале 2022 г. по заказу БИСИ Центром социально-гуманитарных исследований БГЭУ, отвечая на вопрос ”Как изменится, по Вашему мнению, в ближайшие 5–6 лет форма семейно-брачных отношений белорусов?“</a:t>
            </a:r>
            <a:endParaRPr b="0" lang="ru-RU" sz="1600" spc="-1" strike="noStrike">
              <a:latin typeface="Arial"/>
            </a:endParaRPr>
          </a:p>
        </p:txBody>
      </p:sp>
      <p:graphicFrame>
        <p:nvGraphicFramePr>
          <p:cNvPr id="303" name="Диаграмма 19"/>
          <p:cNvGraphicFramePr/>
          <p:nvPr/>
        </p:nvGraphicFramePr>
        <p:xfrm>
          <a:off x="6001920" y="2262960"/>
          <a:ext cx="5351760" cy="4458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transition spd="slow">
    <p:push dir="u"/>
  </p:transition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05" name="Объект 4" descr=""/>
          <p:cNvPicPr/>
          <p:nvPr/>
        </p:nvPicPr>
        <p:blipFill>
          <a:blip r:embed="rId1"/>
          <a:stretch/>
        </p:blipFill>
        <p:spPr>
          <a:xfrm>
            <a:off x="0" y="0"/>
            <a:ext cx="12191760" cy="6863040"/>
          </a:xfrm>
          <a:prstGeom prst="rect">
            <a:avLst/>
          </a:prstGeom>
          <a:ln w="0">
            <a:noFill/>
          </a:ln>
        </p:spPr>
      </p:pic>
      <p:sp>
        <p:nvSpPr>
          <p:cNvPr id="306" name="TextShape 2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249782EC-FC99-44A6-B5E6-8C2FA29CD3FB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307" name="CustomShape 3"/>
          <p:cNvSpPr/>
          <p:nvPr/>
        </p:nvSpPr>
        <p:spPr>
          <a:xfrm>
            <a:off x="496080" y="-382680"/>
            <a:ext cx="11016720" cy="1390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90000"/>
              </a:lnSpc>
            </a:pPr>
            <a:r>
              <a:rPr b="1" lang="ru-RU" sz="4400" spc="-1" strike="noStrike">
                <a:latin typeface="Bahnschrift Condensed"/>
              </a:rPr>
              <a:t>Социальная справедливость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308" name="CustomShape 4"/>
          <p:cNvSpPr/>
          <p:nvPr/>
        </p:nvSpPr>
        <p:spPr>
          <a:xfrm>
            <a:off x="754560" y="714600"/>
            <a:ext cx="10683000" cy="406440"/>
          </a:xfrm>
          <a:prstGeom prst="rect">
            <a:avLst/>
          </a:prstGeom>
          <a:gradFill rotWithShape="0">
            <a:gsLst>
              <a:gs pos="0">
                <a:srgbClr val="6082ca"/>
              </a:gs>
              <a:gs pos="100000">
                <a:srgbClr val="3d6fc9"/>
              </a:gs>
            </a:gsLst>
            <a:lin ang="5400000"/>
          </a:gradFill>
          <a:ln w="0">
            <a:noFill/>
          </a:ln>
          <a:effectLst>
            <a:outerShdw algn="ctr" blurRad="5715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Вопросы образования 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309" name="CustomShape 5"/>
          <p:cNvSpPr/>
          <p:nvPr/>
        </p:nvSpPr>
        <p:spPr>
          <a:xfrm>
            <a:off x="754560" y="1373040"/>
            <a:ext cx="10683000" cy="809640"/>
          </a:xfrm>
          <a:prstGeom prst="rect">
            <a:avLst/>
          </a:prstGeom>
          <a:gradFill rotWithShape="0">
            <a:gsLst>
              <a:gs pos="0">
                <a:srgbClr val="6082ca"/>
              </a:gs>
              <a:gs pos="100000">
                <a:srgbClr val="3d6fc9"/>
              </a:gs>
            </a:gsLst>
            <a:lin ang="5400000"/>
          </a:gradFill>
          <a:ln w="0">
            <a:noFill/>
          </a:ln>
          <a:effectLst>
            <a:outerShdw algn="ctr" blurRad="5715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1. Отечественное образование должно отвечать запросам белорусской экономики;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310" name="CustomShape 6"/>
          <p:cNvSpPr/>
          <p:nvPr/>
        </p:nvSpPr>
        <p:spPr>
          <a:xfrm>
            <a:off x="754560" y="2405160"/>
            <a:ext cx="10683000" cy="1219320"/>
          </a:xfrm>
          <a:prstGeom prst="rect">
            <a:avLst/>
          </a:prstGeom>
          <a:gradFill rotWithShape="0">
            <a:gsLst>
              <a:gs pos="0">
                <a:srgbClr val="6082ca"/>
              </a:gs>
              <a:gs pos="100000">
                <a:srgbClr val="3d6fc9"/>
              </a:gs>
            </a:gsLst>
            <a:lin ang="5400000"/>
          </a:gradFill>
          <a:ln w="0">
            <a:noFill/>
          </a:ln>
          <a:effectLst>
            <a:outerShdw algn="ctr" blurRad="5715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2. Сохранение преемственности наших традиционных ценностей </a:t>
            </a:r>
            <a:br/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(главная – любовь к своей стране) лежит на плечах воспитателей, школьных учителей, преподавателей учреждений высшего образования.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311" name="CustomShape 7"/>
          <p:cNvSpPr/>
          <p:nvPr/>
        </p:nvSpPr>
        <p:spPr>
          <a:xfrm>
            <a:off x="754560" y="3847320"/>
            <a:ext cx="5099400" cy="2646360"/>
          </a:xfrm>
          <a:prstGeom prst="rect">
            <a:avLst/>
          </a:prstGeom>
          <a:gradFill rotWithShape="0">
            <a:gsLst>
              <a:gs pos="0">
                <a:srgbClr val="6082ca"/>
              </a:gs>
              <a:gs pos="100000">
                <a:srgbClr val="3d6fc9"/>
              </a:gs>
            </a:gsLst>
            <a:lin ang="5400000"/>
          </a:gradFill>
          <a:ln w="0">
            <a:noFill/>
          </a:ln>
          <a:effectLst>
            <a:outerShdw algn="ctr" blurRad="5715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”</a:t>
            </a: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Вся система образования должна быть устремлена в будущее, формировать работника нового типа – грамотного, гибкого, инициативного, готового жить и трудиться в открытом информационном обществе“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312" name="CustomShape 8"/>
          <p:cNvSpPr/>
          <p:nvPr/>
        </p:nvSpPr>
        <p:spPr>
          <a:xfrm>
            <a:off x="5902200" y="3847320"/>
            <a:ext cx="584280" cy="2620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6600" spc="-1" strike="noStrike">
                <a:solidFill>
                  <a:srgbClr val="ff0000"/>
                </a:solidFill>
                <a:latin typeface="Calibri"/>
              </a:rPr>
              <a:t>!</a:t>
            </a:r>
            <a:endParaRPr b="0" lang="ru-RU" sz="16600" spc="-1" strike="noStrike">
              <a:latin typeface="Arial"/>
            </a:endParaRPr>
          </a:p>
        </p:txBody>
      </p:sp>
      <p:sp>
        <p:nvSpPr>
          <p:cNvPr id="313" name="CustomShape 9"/>
          <p:cNvSpPr/>
          <p:nvPr/>
        </p:nvSpPr>
        <p:spPr>
          <a:xfrm>
            <a:off x="6768720" y="3844800"/>
            <a:ext cx="4668480" cy="2649240"/>
          </a:xfrm>
          <a:prstGeom prst="rect">
            <a:avLst/>
          </a:prstGeom>
          <a:gradFill rotWithShape="0">
            <a:gsLst>
              <a:gs pos="0">
                <a:srgbClr val="6082ca"/>
              </a:gs>
              <a:gs pos="100000">
                <a:srgbClr val="3d6fc9"/>
              </a:gs>
            </a:gsLst>
            <a:lin ang="5400000"/>
          </a:gradFill>
          <a:ln w="0">
            <a:noFill/>
          </a:ln>
          <a:effectLst>
            <a:outerShdw algn="ctr" blurRad="5715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4000" spc="-1" strike="noStrike">
                <a:solidFill>
                  <a:srgbClr val="ffffff"/>
                </a:solidFill>
                <a:latin typeface="Calibri"/>
              </a:rPr>
              <a:t>ВОСПИТАТЬ ПАТРИОТА МОЖЕТ ТОЛЬКО ПАТРИОТ</a:t>
            </a:r>
            <a:endParaRPr b="0" lang="ru-RU" sz="4000" spc="-1" strike="noStrike">
              <a:latin typeface="Arial"/>
            </a:endParaRPr>
          </a:p>
        </p:txBody>
      </p:sp>
    </p:spTree>
  </p:cSld>
  <p:transition spd="slow">
    <p:push dir="u"/>
  </p:transition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15" name="Объект 4" descr=""/>
          <p:cNvPicPr/>
          <p:nvPr/>
        </p:nvPicPr>
        <p:blipFill>
          <a:blip r:embed="rId1"/>
          <a:stretch/>
        </p:blipFill>
        <p:spPr>
          <a:xfrm>
            <a:off x="0" y="-5400"/>
            <a:ext cx="12191760" cy="6863040"/>
          </a:xfrm>
          <a:prstGeom prst="rect">
            <a:avLst/>
          </a:prstGeom>
          <a:ln w="0">
            <a:noFill/>
          </a:ln>
        </p:spPr>
      </p:pic>
      <p:sp>
        <p:nvSpPr>
          <p:cNvPr id="316" name="TextShape 2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9841D3A9-C026-4A69-BC58-5EA30AD3182B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317" name="CustomShape 3"/>
          <p:cNvSpPr/>
          <p:nvPr/>
        </p:nvSpPr>
        <p:spPr>
          <a:xfrm>
            <a:off x="496080" y="-382680"/>
            <a:ext cx="11016720" cy="1390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90000"/>
              </a:lnSpc>
            </a:pPr>
            <a:r>
              <a:rPr b="1" lang="ru-RU" sz="4400" spc="-1" strike="noStrike">
                <a:latin typeface="Bahnschrift Condensed"/>
              </a:rPr>
              <a:t>Социальная справедливость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318" name="CustomShape 4"/>
          <p:cNvSpPr/>
          <p:nvPr/>
        </p:nvSpPr>
        <p:spPr>
          <a:xfrm>
            <a:off x="754560" y="747720"/>
            <a:ext cx="10683000" cy="789480"/>
          </a:xfrm>
          <a:prstGeom prst="rect">
            <a:avLst/>
          </a:prstGeom>
          <a:gradFill rotWithShape="0">
            <a:gsLst>
              <a:gs pos="0">
                <a:srgbClr val="6082ca"/>
              </a:gs>
              <a:gs pos="100000">
                <a:srgbClr val="3d6fc9"/>
              </a:gs>
            </a:gsLst>
            <a:lin ang="5400000"/>
          </a:gradFill>
          <a:ln w="0">
            <a:noFill/>
          </a:ln>
          <a:effectLst>
            <a:outerShdw algn="ctr" blurRad="5715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Результаты исследования, проведенного Институтом социологии НАН Беларуси в августе – сентябре 2022 г. ”Что значит быть патриотом?“:</a:t>
            </a:r>
            <a:endParaRPr b="0" lang="ru-RU" sz="2400" spc="-1" strike="noStrike">
              <a:latin typeface="Arial"/>
            </a:endParaRPr>
          </a:p>
        </p:txBody>
      </p:sp>
      <p:graphicFrame>
        <p:nvGraphicFramePr>
          <p:cNvPr id="319" name="Диаграмма 10"/>
          <p:cNvGraphicFramePr/>
          <p:nvPr/>
        </p:nvGraphicFramePr>
        <p:xfrm>
          <a:off x="754560" y="1690560"/>
          <a:ext cx="10683000" cy="5167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transition spd="slow">
    <p:push dir="u"/>
  </p:transition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21" name="Объект 4" descr=""/>
          <p:cNvPicPr/>
          <p:nvPr/>
        </p:nvPicPr>
        <p:blipFill>
          <a:blip r:embed="rId1"/>
          <a:stretch/>
        </p:blipFill>
        <p:spPr>
          <a:xfrm>
            <a:off x="0" y="-5400"/>
            <a:ext cx="12191760" cy="6863040"/>
          </a:xfrm>
          <a:prstGeom prst="rect">
            <a:avLst/>
          </a:prstGeom>
          <a:ln w="0">
            <a:noFill/>
          </a:ln>
        </p:spPr>
      </p:pic>
      <p:sp>
        <p:nvSpPr>
          <p:cNvPr id="322" name="TextShape 2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425318DA-22BB-41E5-9FFA-C7D3878F6C46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323" name="CustomShape 3"/>
          <p:cNvSpPr/>
          <p:nvPr/>
        </p:nvSpPr>
        <p:spPr>
          <a:xfrm>
            <a:off x="496080" y="-382680"/>
            <a:ext cx="11016720" cy="1390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90000"/>
              </a:lnSpc>
            </a:pPr>
            <a:r>
              <a:rPr b="1" lang="ru-RU" sz="4400" spc="-1" strike="noStrike">
                <a:latin typeface="Bahnschrift Condensed"/>
              </a:rPr>
              <a:t>Социальная справедливость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324" name="CustomShape 4"/>
          <p:cNvSpPr/>
          <p:nvPr/>
        </p:nvSpPr>
        <p:spPr>
          <a:xfrm>
            <a:off x="754560" y="747720"/>
            <a:ext cx="10683000" cy="789480"/>
          </a:xfrm>
          <a:prstGeom prst="rect">
            <a:avLst/>
          </a:prstGeom>
          <a:gradFill rotWithShape="0">
            <a:gsLst>
              <a:gs pos="0">
                <a:srgbClr val="6082ca"/>
              </a:gs>
              <a:gs pos="100000">
                <a:srgbClr val="3d6fc9"/>
              </a:gs>
            </a:gsLst>
            <a:lin ang="5400000"/>
          </a:gradFill>
          <a:ln w="0">
            <a:noFill/>
          </a:ln>
          <a:effectLst>
            <a:outerShdw algn="ctr" blurRad="5715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Результаты исследования, проведенного Институтом социологии НАН Беларуси в августе – сентябре 2022 г. ”Что формирует патриотические чувства?“:</a:t>
            </a:r>
            <a:endParaRPr b="0" lang="ru-RU" sz="2400" spc="-1" strike="noStrike">
              <a:latin typeface="Arial"/>
            </a:endParaRPr>
          </a:p>
        </p:txBody>
      </p:sp>
      <p:graphicFrame>
        <p:nvGraphicFramePr>
          <p:cNvPr id="325" name="Диаграмма 10"/>
          <p:cNvGraphicFramePr/>
          <p:nvPr/>
        </p:nvGraphicFramePr>
        <p:xfrm>
          <a:off x="754560" y="1690560"/>
          <a:ext cx="10683000" cy="5167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transition spd="slow">
    <p:push dir="u"/>
  </p:transition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27" name="Объект 4" descr=""/>
          <p:cNvPicPr/>
          <p:nvPr/>
        </p:nvPicPr>
        <p:blipFill>
          <a:blip r:embed="rId1"/>
          <a:stretch/>
        </p:blipFill>
        <p:spPr>
          <a:xfrm>
            <a:off x="0" y="0"/>
            <a:ext cx="12191760" cy="6863040"/>
          </a:xfrm>
          <a:prstGeom prst="rect">
            <a:avLst/>
          </a:prstGeom>
          <a:ln w="0">
            <a:noFill/>
          </a:ln>
        </p:spPr>
      </p:pic>
      <p:sp>
        <p:nvSpPr>
          <p:cNvPr id="328" name="TextShape 2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0CFD9B6E-2E2C-422E-9110-8C6716A96A67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329" name="CustomShape 3"/>
          <p:cNvSpPr/>
          <p:nvPr/>
        </p:nvSpPr>
        <p:spPr>
          <a:xfrm>
            <a:off x="496080" y="-382680"/>
            <a:ext cx="11016720" cy="1390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90000"/>
              </a:lnSpc>
            </a:pPr>
            <a:r>
              <a:rPr b="1" lang="ru-RU" sz="4400" spc="-1" strike="noStrike">
                <a:latin typeface="Bahnschrift Condensed"/>
              </a:rPr>
              <a:t>Независимая внешняя политика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330" name="CustomShape 4"/>
          <p:cNvSpPr/>
          <p:nvPr/>
        </p:nvSpPr>
        <p:spPr>
          <a:xfrm>
            <a:off x="754560" y="747720"/>
            <a:ext cx="10683000" cy="789480"/>
          </a:xfrm>
          <a:prstGeom prst="rect">
            <a:avLst/>
          </a:prstGeom>
          <a:gradFill rotWithShape="0">
            <a:gsLst>
              <a:gs pos="0">
                <a:srgbClr val="6082ca"/>
              </a:gs>
              <a:gs pos="100000">
                <a:srgbClr val="3d6fc9"/>
              </a:gs>
            </a:gsLst>
            <a:lin ang="5400000"/>
          </a:gradFill>
          <a:ln w="0">
            <a:noFill/>
          </a:ln>
          <a:effectLst>
            <a:outerShdw algn="ctr" blurRad="5715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Есть только один индикатор внешнеполитической самостоятельности государства – политическая воля лидера.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331" name="CustomShape 5"/>
          <p:cNvSpPr/>
          <p:nvPr/>
        </p:nvSpPr>
        <p:spPr>
          <a:xfrm>
            <a:off x="754560" y="1767240"/>
            <a:ext cx="10683000" cy="1241640"/>
          </a:xfrm>
          <a:prstGeom prst="rect">
            <a:avLst/>
          </a:prstGeom>
          <a:gradFill rotWithShape="0">
            <a:gsLst>
              <a:gs pos="0">
                <a:srgbClr val="6082ca"/>
              </a:gs>
              <a:gs pos="100000">
                <a:srgbClr val="3d6fc9"/>
              </a:gs>
            </a:gsLst>
            <a:lin ang="5400000"/>
          </a:gradFill>
          <a:ln w="0">
            <a:noFill/>
          </a:ln>
          <a:effectLst>
            <a:outerShdw algn="ctr" blurRad="5715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Идет разрушение Европы. Сегодня народы Европы втянуты в безрассудную гонку вооружений, погружены в экономическую стагнацию, нравственную депрессию. Их вовлекают в конфликт с Россией, в противоборство с Китаем.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332" name="CustomShape 6"/>
          <p:cNvSpPr/>
          <p:nvPr/>
        </p:nvSpPr>
        <p:spPr>
          <a:xfrm>
            <a:off x="838080" y="3978000"/>
            <a:ext cx="4672800" cy="1916280"/>
          </a:xfrm>
          <a:prstGeom prst="rect">
            <a:avLst/>
          </a:prstGeom>
          <a:gradFill rotWithShape="0">
            <a:gsLst>
              <a:gs pos="0">
                <a:srgbClr val="6082ca"/>
              </a:gs>
              <a:gs pos="100000">
                <a:srgbClr val="3d6fc9"/>
              </a:gs>
            </a:gsLst>
            <a:lin ang="5400000"/>
          </a:gradFill>
          <a:ln w="0">
            <a:noFill/>
          </a:ln>
          <a:effectLst>
            <a:outerShdw algn="ctr" blurRad="5715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”</a:t>
            </a: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Если Европа объединится </a:t>
            </a:r>
            <a:br/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с Россией, это будет такой полюс, </a:t>
            </a:r>
            <a:br/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с которым никто не справится“</a:t>
            </a:r>
            <a:endParaRPr b="0" lang="ru-RU" sz="2400" spc="-1" strike="noStrike">
              <a:latin typeface="Arial"/>
            </a:endParaRPr>
          </a:p>
        </p:txBody>
      </p:sp>
      <p:pic>
        <p:nvPicPr>
          <p:cNvPr id="333" name="Рисунок 11" descr=""/>
          <p:cNvPicPr/>
          <p:nvPr/>
        </p:nvPicPr>
        <p:blipFill>
          <a:blip r:embed="rId2"/>
          <a:srcRect l="20675" t="9143" r="19736" b="15777"/>
          <a:stretch/>
        </p:blipFill>
        <p:spPr>
          <a:xfrm>
            <a:off x="6095880" y="3307680"/>
            <a:ext cx="4595040" cy="3256560"/>
          </a:xfrm>
          <a:prstGeom prst="rect">
            <a:avLst/>
          </a:prstGeom>
          <a:ln w="0">
            <a:noFill/>
          </a:ln>
        </p:spPr>
      </p:pic>
    </p:spTree>
  </p:cSld>
  <p:transition spd="slow">
    <p:push dir="u"/>
  </p:transition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Рисунок 4" descr=""/>
          <p:cNvPicPr/>
          <p:nvPr/>
        </p:nvPicPr>
        <p:blipFill>
          <a:blip r:embed="rId1"/>
          <a:stretch/>
        </p:blipFill>
        <p:spPr>
          <a:xfrm>
            <a:off x="4680" y="0"/>
            <a:ext cx="12187080" cy="6860160"/>
          </a:xfrm>
          <a:prstGeom prst="rect">
            <a:avLst/>
          </a:prstGeom>
          <a:ln w="0">
            <a:noFill/>
          </a:ln>
        </p:spPr>
      </p:pic>
      <p:sp>
        <p:nvSpPr>
          <p:cNvPr id="335" name="TextShape 1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951F6258-31B3-445E-BC06-1A006C617E99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336" name="CustomShape 2"/>
          <p:cNvSpPr/>
          <p:nvPr/>
        </p:nvSpPr>
        <p:spPr>
          <a:xfrm>
            <a:off x="504360" y="-414000"/>
            <a:ext cx="11016720" cy="1390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90000"/>
              </a:lnSpc>
            </a:pPr>
            <a:r>
              <a:rPr b="1" lang="ru-RU" sz="4400" spc="-1" strike="noStrike">
                <a:latin typeface="Bahnschrift Condensed"/>
              </a:rPr>
              <a:t>Независимая внешняя политика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337" name="CustomShape 3"/>
          <p:cNvSpPr/>
          <p:nvPr/>
        </p:nvSpPr>
        <p:spPr>
          <a:xfrm>
            <a:off x="754560" y="620640"/>
            <a:ext cx="10683000" cy="789480"/>
          </a:xfrm>
          <a:prstGeom prst="rect">
            <a:avLst/>
          </a:prstGeom>
          <a:gradFill rotWithShape="0">
            <a:gsLst>
              <a:gs pos="0">
                <a:srgbClr val="6082ca"/>
              </a:gs>
              <a:gs pos="100000">
                <a:srgbClr val="3d6fc9"/>
              </a:gs>
            </a:gsLst>
            <a:lin ang="5400000"/>
          </a:gradFill>
          <a:ln w="0">
            <a:noFill/>
          </a:ln>
          <a:effectLst>
            <a:outerShdw algn="ctr" blurRad="5715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шесть основных фактов в качестве доказательства того, что Беларусь втягивают в войну: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338" name="CustomShape 4"/>
          <p:cNvSpPr/>
          <p:nvPr/>
        </p:nvSpPr>
        <p:spPr>
          <a:xfrm>
            <a:off x="754560" y="1537200"/>
            <a:ext cx="4764960" cy="1916280"/>
          </a:xfrm>
          <a:prstGeom prst="rect">
            <a:avLst/>
          </a:prstGeom>
          <a:gradFill rotWithShape="0">
            <a:gsLst>
              <a:gs pos="0">
                <a:srgbClr val="6082ca"/>
              </a:gs>
              <a:gs pos="100000">
                <a:srgbClr val="3d6fc9"/>
              </a:gs>
            </a:gsLst>
            <a:lin ang="5400000"/>
          </a:gradFill>
          <a:ln w="0">
            <a:noFill/>
          </a:ln>
          <a:effectLst>
            <a:outerShdw algn="ctr" blurRad="5715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на военные нужды только в 2023 году Польша планирует направить около 21 млрд евро (примерно 3% от ВВП), что на 70% больше, чем 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в предшествующем 2022 году;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339" name="CustomShape 5"/>
          <p:cNvSpPr/>
          <p:nvPr/>
        </p:nvSpPr>
        <p:spPr>
          <a:xfrm>
            <a:off x="1793520" y="3580560"/>
            <a:ext cx="3725640" cy="1426320"/>
          </a:xfrm>
          <a:prstGeom prst="rect">
            <a:avLst/>
          </a:prstGeom>
          <a:gradFill rotWithShape="0">
            <a:gsLst>
              <a:gs pos="0">
                <a:srgbClr val="6082ca"/>
              </a:gs>
              <a:gs pos="100000">
                <a:srgbClr val="3d6fc9"/>
              </a:gs>
            </a:gsLst>
            <a:lin ang="5400000"/>
          </a:gradFill>
          <a:ln w="0">
            <a:noFill/>
          </a:ln>
          <a:effectLst>
            <a:outerShdw algn="ctr" blurRad="5715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усиленными темпами идет перевооружение армии;</a:t>
            </a:r>
            <a:endParaRPr b="0" lang="ru-RU" sz="2400" spc="-1" strike="noStrike">
              <a:latin typeface="Arial"/>
            </a:endParaRPr>
          </a:p>
        </p:txBody>
      </p:sp>
      <p:pic>
        <p:nvPicPr>
          <p:cNvPr id="340" name="Рисунок 9" descr=""/>
          <p:cNvPicPr/>
          <p:nvPr/>
        </p:nvPicPr>
        <p:blipFill>
          <a:blip r:embed="rId2"/>
          <a:stretch/>
        </p:blipFill>
        <p:spPr>
          <a:xfrm>
            <a:off x="6095880" y="1552680"/>
            <a:ext cx="2086920" cy="934920"/>
          </a:xfrm>
          <a:prstGeom prst="rect">
            <a:avLst/>
          </a:prstGeom>
          <a:ln w="0">
            <a:noFill/>
          </a:ln>
        </p:spPr>
      </p:pic>
      <p:sp>
        <p:nvSpPr>
          <p:cNvPr id="341" name="CustomShape 6"/>
          <p:cNvSpPr/>
          <p:nvPr/>
        </p:nvSpPr>
        <p:spPr>
          <a:xfrm>
            <a:off x="9018000" y="1552680"/>
            <a:ext cx="230220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Calibri"/>
              </a:rPr>
              <a:t>366 танков ”Абрамс“ 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342" name="Рисунок 11" descr=""/>
          <p:cNvPicPr/>
          <p:nvPr/>
        </p:nvPicPr>
        <p:blipFill>
          <a:blip r:embed="rId3"/>
          <a:srcRect l="8589" t="24184" r="2466" b="26704"/>
          <a:stretch/>
        </p:blipFill>
        <p:spPr>
          <a:xfrm>
            <a:off x="6098400" y="2630160"/>
            <a:ext cx="2263680" cy="1234440"/>
          </a:xfrm>
          <a:prstGeom prst="rect">
            <a:avLst/>
          </a:prstGeom>
          <a:ln w="0">
            <a:noFill/>
          </a:ln>
        </p:spPr>
      </p:pic>
      <p:sp>
        <p:nvSpPr>
          <p:cNvPr id="343" name="CustomShape 7"/>
          <p:cNvSpPr/>
          <p:nvPr/>
        </p:nvSpPr>
        <p:spPr>
          <a:xfrm>
            <a:off x="9018000" y="2631240"/>
            <a:ext cx="2302200" cy="91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Calibri"/>
              </a:rPr>
              <a:t>1000 танков ”Черная пантера“ 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344" name="Рисунок 13" descr=""/>
          <p:cNvPicPr/>
          <p:nvPr/>
        </p:nvPicPr>
        <p:blipFill>
          <a:blip r:embed="rId4"/>
          <a:srcRect l="0" t="7697" r="4039" b="9748"/>
          <a:stretch/>
        </p:blipFill>
        <p:spPr>
          <a:xfrm>
            <a:off x="6095880" y="4007160"/>
            <a:ext cx="2266200" cy="1250280"/>
          </a:xfrm>
          <a:prstGeom prst="rect">
            <a:avLst/>
          </a:prstGeom>
          <a:ln w="0">
            <a:noFill/>
          </a:ln>
        </p:spPr>
      </p:pic>
      <p:sp>
        <p:nvSpPr>
          <p:cNvPr id="345" name="CustomShape 8"/>
          <p:cNvSpPr/>
          <p:nvPr/>
        </p:nvSpPr>
        <p:spPr>
          <a:xfrm>
            <a:off x="9018000" y="4057200"/>
            <a:ext cx="2302200" cy="63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Calibri"/>
              </a:rPr>
              <a:t>900 самоходных гаубиц ”К9А1“ 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346" name="Рисунок 15" descr=""/>
          <p:cNvPicPr/>
          <p:nvPr/>
        </p:nvPicPr>
        <p:blipFill>
          <a:blip r:embed="rId5"/>
          <a:stretch/>
        </p:blipFill>
        <p:spPr>
          <a:xfrm flipH="1">
            <a:off x="5984640" y="5265000"/>
            <a:ext cx="2432880" cy="1368360"/>
          </a:xfrm>
          <a:prstGeom prst="rect">
            <a:avLst/>
          </a:prstGeom>
          <a:ln w="0">
            <a:noFill/>
          </a:ln>
        </p:spPr>
      </p:pic>
      <p:sp>
        <p:nvSpPr>
          <p:cNvPr id="347" name="CustomShape 9"/>
          <p:cNvSpPr/>
          <p:nvPr/>
        </p:nvSpPr>
        <p:spPr>
          <a:xfrm>
            <a:off x="9051120" y="5482080"/>
            <a:ext cx="2386080" cy="913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Calibri"/>
              </a:rPr>
              <a:t>38 пусковых установок РCЗО ”Хаймарс“ 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348" name="Рисунок 17" descr=""/>
          <p:cNvPicPr/>
          <p:nvPr/>
        </p:nvPicPr>
        <p:blipFill>
          <a:blip r:embed="rId6"/>
          <a:stretch/>
        </p:blipFill>
        <p:spPr>
          <a:xfrm>
            <a:off x="3490200" y="5465520"/>
            <a:ext cx="2029320" cy="1113480"/>
          </a:xfrm>
          <a:prstGeom prst="rect">
            <a:avLst/>
          </a:prstGeom>
          <a:ln w="0">
            <a:noFill/>
          </a:ln>
        </p:spPr>
      </p:pic>
      <p:sp>
        <p:nvSpPr>
          <p:cNvPr id="349" name="CustomShape 10"/>
          <p:cNvSpPr/>
          <p:nvPr/>
        </p:nvSpPr>
        <p:spPr>
          <a:xfrm>
            <a:off x="3456720" y="6449040"/>
            <a:ext cx="238608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Calibri"/>
              </a:rPr>
              <a:t>50 ПТРК ”Джавелин“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350" name="Рисунок 19" descr=""/>
          <p:cNvPicPr/>
          <p:nvPr/>
        </p:nvPicPr>
        <p:blipFill>
          <a:blip r:embed="rId7"/>
          <a:srcRect l="10257" t="17931" r="7162" b="9726"/>
          <a:stretch/>
        </p:blipFill>
        <p:spPr>
          <a:xfrm>
            <a:off x="758880" y="5414400"/>
            <a:ext cx="2266200" cy="1164600"/>
          </a:xfrm>
          <a:prstGeom prst="rect">
            <a:avLst/>
          </a:prstGeom>
          <a:ln w="0">
            <a:noFill/>
          </a:ln>
        </p:spPr>
      </p:pic>
      <p:sp>
        <p:nvSpPr>
          <p:cNvPr id="351" name="CustomShape 11"/>
          <p:cNvSpPr/>
          <p:nvPr/>
        </p:nvSpPr>
        <p:spPr>
          <a:xfrm>
            <a:off x="565200" y="6491160"/>
            <a:ext cx="284076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Calibri"/>
              </a:rPr>
              <a:t>1,5 тысячи БМП ”Барсук“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352" name="CustomShape 12"/>
          <p:cNvSpPr/>
          <p:nvPr/>
        </p:nvSpPr>
        <p:spPr>
          <a:xfrm flipV="1">
            <a:off x="5519520" y="2020320"/>
            <a:ext cx="576000" cy="2273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00">
            <a:solidFill>
              <a:srgbClr val="5b9bd5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53" name="CustomShape 13"/>
          <p:cNvSpPr/>
          <p:nvPr/>
        </p:nvSpPr>
        <p:spPr>
          <a:xfrm flipV="1">
            <a:off x="5519520" y="3246840"/>
            <a:ext cx="578520" cy="1045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00">
            <a:solidFill>
              <a:srgbClr val="5b9bd5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54" name="CustomShape 14"/>
          <p:cNvSpPr/>
          <p:nvPr/>
        </p:nvSpPr>
        <p:spPr>
          <a:xfrm>
            <a:off x="5519520" y="4294080"/>
            <a:ext cx="576000" cy="3384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00">
            <a:solidFill>
              <a:srgbClr val="5b9bd5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55" name="CustomShape 15"/>
          <p:cNvSpPr/>
          <p:nvPr/>
        </p:nvSpPr>
        <p:spPr>
          <a:xfrm>
            <a:off x="5519520" y="4294080"/>
            <a:ext cx="464400" cy="1654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00">
            <a:solidFill>
              <a:srgbClr val="5b9bd5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56" name="CustomShape 16"/>
          <p:cNvSpPr/>
          <p:nvPr/>
        </p:nvSpPr>
        <p:spPr>
          <a:xfrm>
            <a:off x="3656520" y="5007240"/>
            <a:ext cx="847800" cy="457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00">
            <a:solidFill>
              <a:srgbClr val="5b9bd5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57" name="CustomShape 17"/>
          <p:cNvSpPr/>
          <p:nvPr/>
        </p:nvSpPr>
        <p:spPr>
          <a:xfrm flipH="1">
            <a:off x="1892160" y="5007240"/>
            <a:ext cx="1764000" cy="406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00">
            <a:solidFill>
              <a:srgbClr val="5b9bd5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p:transition spd="slow">
    <p:push dir="u"/>
  </p:transition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Рисунок 4" descr=""/>
          <p:cNvPicPr/>
          <p:nvPr/>
        </p:nvPicPr>
        <p:blipFill>
          <a:blip r:embed="rId1"/>
          <a:stretch/>
        </p:blipFill>
        <p:spPr>
          <a:xfrm>
            <a:off x="4680" y="0"/>
            <a:ext cx="12187080" cy="6860160"/>
          </a:xfrm>
          <a:prstGeom prst="rect">
            <a:avLst/>
          </a:prstGeom>
          <a:ln w="0">
            <a:noFill/>
          </a:ln>
        </p:spPr>
      </p:pic>
      <p:sp>
        <p:nvSpPr>
          <p:cNvPr id="359" name="TextShape 1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41136A97-5E08-4307-9829-AFF082092BBB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360" name="CustomShape 2"/>
          <p:cNvSpPr/>
          <p:nvPr/>
        </p:nvSpPr>
        <p:spPr>
          <a:xfrm>
            <a:off x="504360" y="-414000"/>
            <a:ext cx="11016720" cy="1390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90000"/>
              </a:lnSpc>
            </a:pPr>
            <a:r>
              <a:rPr b="1" lang="ru-RU" sz="4400" spc="-1" strike="noStrike">
                <a:latin typeface="Bahnschrift Condensed"/>
              </a:rPr>
              <a:t>Независимая внешняя политика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361" name="CustomShape 3"/>
          <p:cNvSpPr/>
          <p:nvPr/>
        </p:nvSpPr>
        <p:spPr>
          <a:xfrm>
            <a:off x="754560" y="620640"/>
            <a:ext cx="10683000" cy="789480"/>
          </a:xfrm>
          <a:prstGeom prst="rect">
            <a:avLst/>
          </a:prstGeom>
          <a:gradFill rotWithShape="0">
            <a:gsLst>
              <a:gs pos="0">
                <a:srgbClr val="6082ca"/>
              </a:gs>
              <a:gs pos="100000">
                <a:srgbClr val="3d6fc9"/>
              </a:gs>
            </a:gsLst>
            <a:lin ang="5400000"/>
          </a:gradFill>
          <a:ln w="0">
            <a:noFill/>
          </a:ln>
          <a:effectLst>
            <a:outerShdw algn="ctr" blurRad="5715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шесть основных фактов в качестве доказательства того, что Беларусь втягивают в войну: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362" name="CustomShape 4"/>
          <p:cNvSpPr/>
          <p:nvPr/>
        </p:nvSpPr>
        <p:spPr>
          <a:xfrm>
            <a:off x="754560" y="1537200"/>
            <a:ext cx="5097240" cy="2477520"/>
          </a:xfrm>
          <a:prstGeom prst="rect">
            <a:avLst/>
          </a:prstGeom>
          <a:gradFill rotWithShape="0">
            <a:gsLst>
              <a:gs pos="0">
                <a:srgbClr val="6082ca"/>
              </a:gs>
              <a:gs pos="100000">
                <a:srgbClr val="3d6fc9"/>
              </a:gs>
            </a:gsLst>
            <a:lin ang="5400000"/>
          </a:gradFill>
          <a:ln w="0">
            <a:noFill/>
          </a:ln>
          <a:effectLst>
            <a:outerShdw algn="ctr" blurRad="5715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принято решение об увеличении численности вооруженных сил до 300 тысяч человек к 2035 году, то есть практически в два раза больше, чем Польша располагает сегодня;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363" name="CustomShape 5"/>
          <p:cNvSpPr/>
          <p:nvPr/>
        </p:nvSpPr>
        <p:spPr>
          <a:xfrm>
            <a:off x="6392520" y="1555200"/>
            <a:ext cx="5044680" cy="2459160"/>
          </a:xfrm>
          <a:prstGeom prst="rect">
            <a:avLst/>
          </a:prstGeom>
          <a:gradFill rotWithShape="0">
            <a:gsLst>
              <a:gs pos="0">
                <a:srgbClr val="6082ca"/>
              </a:gs>
              <a:gs pos="100000">
                <a:srgbClr val="3d6fc9"/>
              </a:gs>
            </a:gsLst>
            <a:lin ang="5400000"/>
          </a:gradFill>
          <a:ln w="0">
            <a:noFill/>
          </a:ln>
          <a:effectLst>
            <a:outerShdw algn="ctr" blurRad="5715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ускоренными темпами идет переброска войск НАТО на восток. Группировка насчитывает более </a:t>
            </a:r>
            <a:br/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21 тысячи военнослужащих, две с половиной сотни танков, почти 500 бронемашин, около 150 самолетов и вертолетов;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364" name="CustomShape 6"/>
          <p:cNvSpPr/>
          <p:nvPr/>
        </p:nvSpPr>
        <p:spPr>
          <a:xfrm>
            <a:off x="754560" y="4199040"/>
            <a:ext cx="5097240" cy="2477520"/>
          </a:xfrm>
          <a:prstGeom prst="rect">
            <a:avLst/>
          </a:prstGeom>
          <a:gradFill rotWithShape="0">
            <a:gsLst>
              <a:gs pos="0">
                <a:srgbClr val="6082ca"/>
              </a:gs>
              <a:gs pos="100000">
                <a:srgbClr val="3d6fc9"/>
              </a:gs>
            </a:gsLst>
            <a:lin ang="5400000"/>
          </a:gradFill>
          <a:ln w="0">
            <a:noFill/>
          </a:ln>
          <a:effectLst>
            <a:outerShdw algn="ctr" blurRad="5715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полным ходом идет формирование полков, хоругвей, легионов для последующего переворота в Беларуси;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365" name="CustomShape 7"/>
          <p:cNvSpPr/>
          <p:nvPr/>
        </p:nvSpPr>
        <p:spPr>
          <a:xfrm>
            <a:off x="6392520" y="4199040"/>
            <a:ext cx="5070960" cy="2477520"/>
          </a:xfrm>
          <a:prstGeom prst="rect">
            <a:avLst/>
          </a:prstGeom>
          <a:gradFill rotWithShape="0">
            <a:gsLst>
              <a:gs pos="0">
                <a:srgbClr val="6082ca"/>
              </a:gs>
              <a:gs pos="100000">
                <a:srgbClr val="3d6fc9"/>
              </a:gs>
            </a:gsLst>
            <a:lin ang="5400000"/>
          </a:gradFill>
          <a:ln w="0">
            <a:noFill/>
          </a:ln>
          <a:effectLst>
            <a:outerShdw algn="ctr" blurRad="5715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одновременно готовят и забрасывают террористов в нашу страну для проведения диверсий и актов устрашения. Пытаются создать подпольные экстремистские ячейки для координации протестной деятельности.</a:t>
            </a:r>
            <a:endParaRPr b="0" lang="ru-RU" sz="2400" spc="-1" strike="noStrike">
              <a:latin typeface="Arial"/>
            </a:endParaRPr>
          </a:p>
        </p:txBody>
      </p:sp>
    </p:spTree>
  </p:cSld>
  <p:transition spd="slow">
    <p:push dir="u"/>
  </p:transition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67" name="Объект 4" descr=""/>
          <p:cNvPicPr/>
          <p:nvPr/>
        </p:nvPicPr>
        <p:blipFill>
          <a:blip r:embed="rId1"/>
          <a:stretch/>
        </p:blipFill>
        <p:spPr>
          <a:xfrm>
            <a:off x="0" y="0"/>
            <a:ext cx="12191760" cy="6863040"/>
          </a:xfrm>
          <a:prstGeom prst="rect">
            <a:avLst/>
          </a:prstGeom>
          <a:ln w="0">
            <a:noFill/>
          </a:ln>
        </p:spPr>
      </p:pic>
      <p:sp>
        <p:nvSpPr>
          <p:cNvPr id="368" name="TextShape 2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1293D154-C05B-43D1-BE8C-7E46CE3FC5F1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369" name="CustomShape 3"/>
          <p:cNvSpPr/>
          <p:nvPr/>
        </p:nvSpPr>
        <p:spPr>
          <a:xfrm>
            <a:off x="587520" y="78480"/>
            <a:ext cx="11016720" cy="572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90000"/>
              </a:lnSpc>
            </a:pPr>
            <a:r>
              <a:rPr b="1" lang="ru-RU" sz="4400" spc="-1" strike="noStrike">
                <a:latin typeface="Bahnschrift Condensed"/>
              </a:rPr>
              <a:t>Независимая внешняя политика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370" name="CustomShape 4"/>
          <p:cNvSpPr/>
          <p:nvPr/>
        </p:nvSpPr>
        <p:spPr>
          <a:xfrm>
            <a:off x="754560" y="730080"/>
            <a:ext cx="10683000" cy="789480"/>
          </a:xfrm>
          <a:prstGeom prst="rect">
            <a:avLst/>
          </a:prstGeom>
          <a:gradFill rotWithShape="0">
            <a:gsLst>
              <a:gs pos="0">
                <a:srgbClr val="6082ca"/>
              </a:gs>
              <a:gs pos="100000">
                <a:srgbClr val="3d6fc9"/>
              </a:gs>
            </a:gsLst>
            <a:lin ang="5400000"/>
          </a:gradFill>
          <a:ln w="0">
            <a:noFill/>
          </a:ln>
          <a:effectLst>
            <a:outerShdw algn="ctr" blurRad="5715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Приоритет во внешней торговле мы отдаем стратегическим партнерам </a:t>
            </a:r>
            <a:br/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и союзникам – прежде всего России и Китаю.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371" name="CustomShape 5"/>
          <p:cNvSpPr/>
          <p:nvPr/>
        </p:nvSpPr>
        <p:spPr>
          <a:xfrm>
            <a:off x="4279680" y="1794600"/>
            <a:ext cx="3183480" cy="789480"/>
          </a:xfrm>
          <a:prstGeom prst="rect">
            <a:avLst/>
          </a:prstGeom>
          <a:gradFill rotWithShape="0">
            <a:gsLst>
              <a:gs pos="0">
                <a:srgbClr val="6082ca"/>
              </a:gs>
              <a:gs pos="100000">
                <a:srgbClr val="3d6fc9"/>
              </a:gs>
            </a:gsLst>
            <a:lin ang="5400000"/>
          </a:gradFill>
          <a:ln w="0">
            <a:noFill/>
          </a:ln>
          <a:effectLst>
            <a:outerShdw algn="ctr" blurRad="5715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Экспорт товаров: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372" name="CustomShape 6"/>
          <p:cNvSpPr/>
          <p:nvPr/>
        </p:nvSpPr>
        <p:spPr>
          <a:xfrm>
            <a:off x="1472760" y="2865240"/>
            <a:ext cx="3183480" cy="789480"/>
          </a:xfrm>
          <a:prstGeom prst="rect">
            <a:avLst/>
          </a:prstGeom>
          <a:gradFill rotWithShape="0">
            <a:gsLst>
              <a:gs pos="0">
                <a:srgbClr val="6082ca"/>
              </a:gs>
              <a:gs pos="100000">
                <a:srgbClr val="3d6fc9"/>
              </a:gs>
            </a:gsLst>
            <a:lin ang="5400000"/>
          </a:gradFill>
          <a:ln w="0">
            <a:noFill/>
          </a:ln>
          <a:effectLst>
            <a:outerShdw algn="ctr" blurRad="5715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РОССИЯ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373" name="CustomShape 7"/>
          <p:cNvSpPr/>
          <p:nvPr/>
        </p:nvSpPr>
        <p:spPr>
          <a:xfrm>
            <a:off x="7018560" y="2863800"/>
            <a:ext cx="3183480" cy="789480"/>
          </a:xfrm>
          <a:prstGeom prst="rect">
            <a:avLst/>
          </a:prstGeom>
          <a:gradFill rotWithShape="0">
            <a:gsLst>
              <a:gs pos="0">
                <a:srgbClr val="6082ca"/>
              </a:gs>
              <a:gs pos="100000">
                <a:srgbClr val="3d6fc9"/>
              </a:gs>
            </a:gsLst>
            <a:lin ang="5400000"/>
          </a:gradFill>
          <a:ln w="0">
            <a:noFill/>
          </a:ln>
          <a:effectLst>
            <a:outerShdw algn="ctr" blurRad="5715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КИТАЙ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374" name="CustomShape 8"/>
          <p:cNvSpPr/>
          <p:nvPr/>
        </p:nvSpPr>
        <p:spPr>
          <a:xfrm>
            <a:off x="1472760" y="4164840"/>
            <a:ext cx="3183480" cy="789480"/>
          </a:xfrm>
          <a:prstGeom prst="rect">
            <a:avLst/>
          </a:prstGeom>
          <a:gradFill rotWithShape="0">
            <a:gsLst>
              <a:gs pos="0">
                <a:srgbClr val="6082ca"/>
              </a:gs>
              <a:gs pos="100000">
                <a:srgbClr val="3d6fc9"/>
              </a:gs>
            </a:gsLst>
            <a:lin ang="5400000"/>
          </a:gradFill>
          <a:ln w="0">
            <a:noFill/>
          </a:ln>
          <a:effectLst>
            <a:outerShdw algn="ctr" blurRad="5715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23 млрд долларов США (товары)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375" name="CustomShape 9"/>
          <p:cNvSpPr/>
          <p:nvPr/>
        </p:nvSpPr>
        <p:spPr>
          <a:xfrm>
            <a:off x="1472760" y="5273280"/>
            <a:ext cx="3183480" cy="789480"/>
          </a:xfrm>
          <a:prstGeom prst="rect">
            <a:avLst/>
          </a:prstGeom>
          <a:gradFill rotWithShape="0">
            <a:gsLst>
              <a:gs pos="0">
                <a:srgbClr val="6082ca"/>
              </a:gs>
              <a:gs pos="100000">
                <a:srgbClr val="3d6fc9"/>
              </a:gs>
            </a:gsLst>
            <a:lin ang="5400000"/>
          </a:gradFill>
          <a:ln w="0">
            <a:noFill/>
          </a:ln>
          <a:effectLst>
            <a:outerShdw algn="ctr" blurRad="5715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50 млрд долларов США (товары и услуги)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376" name="CustomShape 10"/>
          <p:cNvSpPr/>
          <p:nvPr/>
        </p:nvSpPr>
        <p:spPr>
          <a:xfrm>
            <a:off x="7018560" y="4164840"/>
            <a:ext cx="3183480" cy="789480"/>
          </a:xfrm>
          <a:prstGeom prst="rect">
            <a:avLst/>
          </a:prstGeom>
          <a:gradFill rotWithShape="0">
            <a:gsLst>
              <a:gs pos="0">
                <a:srgbClr val="6082ca"/>
              </a:gs>
              <a:gs pos="100000">
                <a:srgbClr val="3d6fc9"/>
              </a:gs>
            </a:gsLst>
            <a:lin ang="5400000"/>
          </a:gradFill>
          <a:ln w="0">
            <a:noFill/>
          </a:ln>
          <a:effectLst>
            <a:outerShdw algn="ctr" blurRad="5715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1,6 млрд долларов США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377" name="CustomShape 11"/>
          <p:cNvSpPr/>
          <p:nvPr/>
        </p:nvSpPr>
        <p:spPr>
          <a:xfrm flipH="1">
            <a:off x="3063960" y="2584440"/>
            <a:ext cx="2820600" cy="280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00">
            <a:solidFill>
              <a:srgbClr val="5b9bd5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78" name="CustomShape 12"/>
          <p:cNvSpPr/>
          <p:nvPr/>
        </p:nvSpPr>
        <p:spPr>
          <a:xfrm>
            <a:off x="5871600" y="2584440"/>
            <a:ext cx="2738520" cy="279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00">
            <a:solidFill>
              <a:srgbClr val="5b9bd5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79" name="CustomShape 13"/>
          <p:cNvSpPr/>
          <p:nvPr/>
        </p:nvSpPr>
        <p:spPr>
          <a:xfrm>
            <a:off x="3064680" y="3655440"/>
            <a:ext cx="360" cy="5094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00">
            <a:solidFill>
              <a:srgbClr val="5b9bd5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80" name="CustomShape 14"/>
          <p:cNvSpPr/>
          <p:nvPr/>
        </p:nvSpPr>
        <p:spPr>
          <a:xfrm>
            <a:off x="8610480" y="3653640"/>
            <a:ext cx="360" cy="510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00">
            <a:solidFill>
              <a:srgbClr val="5b9bd5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81" name="CustomShape 15"/>
          <p:cNvSpPr/>
          <p:nvPr/>
        </p:nvSpPr>
        <p:spPr>
          <a:xfrm>
            <a:off x="3064680" y="4955040"/>
            <a:ext cx="360" cy="317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00">
            <a:solidFill>
              <a:srgbClr val="5b9bd5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82" name="CustomShape 16"/>
          <p:cNvSpPr/>
          <p:nvPr/>
        </p:nvSpPr>
        <p:spPr>
          <a:xfrm>
            <a:off x="6215040" y="5265360"/>
            <a:ext cx="4790520" cy="1256040"/>
          </a:xfrm>
          <a:prstGeom prst="rect">
            <a:avLst/>
          </a:prstGeom>
          <a:gradFill rotWithShape="0">
            <a:gsLst>
              <a:gs pos="0">
                <a:srgbClr val="6082ca"/>
              </a:gs>
              <a:gs pos="100000">
                <a:srgbClr val="3d6fc9"/>
              </a:gs>
            </a:gsLst>
            <a:lin ang="5400000"/>
          </a:gradFill>
          <a:ln w="0">
            <a:noFill/>
          </a:ln>
          <a:effectLst>
            <a:outerShdw algn="ctr" blurRad="5715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Количество резидентов индустриального парка ”Великий камень“ перевалило за сотню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383" name="CustomShape 17"/>
          <p:cNvSpPr/>
          <p:nvPr/>
        </p:nvSpPr>
        <p:spPr>
          <a:xfrm>
            <a:off x="8610480" y="4955040"/>
            <a:ext cx="360" cy="309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00">
            <a:solidFill>
              <a:srgbClr val="5b9bd5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84" name="Рисунок 33" descr=""/>
          <p:cNvPicPr/>
          <p:nvPr/>
        </p:nvPicPr>
        <p:blipFill>
          <a:blip r:embed="rId2"/>
          <a:srcRect l="0" t="18504" r="293" b="17786"/>
          <a:stretch/>
        </p:blipFill>
        <p:spPr>
          <a:xfrm>
            <a:off x="2201760" y="1701360"/>
            <a:ext cx="1469880" cy="988560"/>
          </a:xfrm>
          <a:prstGeom prst="rect">
            <a:avLst/>
          </a:prstGeom>
          <a:ln w="0">
            <a:noFill/>
          </a:ln>
        </p:spPr>
      </p:pic>
      <p:pic>
        <p:nvPicPr>
          <p:cNvPr id="385" name="Рисунок 34" descr=""/>
          <p:cNvPicPr/>
          <p:nvPr/>
        </p:nvPicPr>
        <p:blipFill>
          <a:blip r:embed="rId3"/>
          <a:srcRect l="2726" t="5080" r="2449" b="5340"/>
          <a:stretch/>
        </p:blipFill>
        <p:spPr>
          <a:xfrm>
            <a:off x="8070840" y="1659600"/>
            <a:ext cx="1478520" cy="991440"/>
          </a:xfrm>
          <a:prstGeom prst="rect">
            <a:avLst/>
          </a:prstGeom>
          <a:ln w="0">
            <a:noFill/>
          </a:ln>
        </p:spPr>
      </p:pic>
    </p:spTree>
  </p:cSld>
  <p:transition spd="slow">
    <p:push dir="u"/>
  </p:transition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99" name="Объект 4" descr=""/>
          <p:cNvPicPr/>
          <p:nvPr/>
        </p:nvPicPr>
        <p:blipFill>
          <a:blip r:embed="rId1"/>
          <a:stretch/>
        </p:blipFill>
        <p:spPr>
          <a:xfrm>
            <a:off x="0" y="0"/>
            <a:ext cx="12191760" cy="6863040"/>
          </a:xfrm>
          <a:prstGeom prst="rect">
            <a:avLst/>
          </a:prstGeom>
          <a:ln w="0">
            <a:noFill/>
          </a:ln>
        </p:spPr>
      </p:pic>
      <p:sp>
        <p:nvSpPr>
          <p:cNvPr id="100" name="TextShape 2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41D4CC7D-8B76-4C74-9456-3571DCD4F583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101" name="CustomShape 3"/>
          <p:cNvSpPr/>
          <p:nvPr/>
        </p:nvSpPr>
        <p:spPr>
          <a:xfrm>
            <a:off x="587520" y="-60480"/>
            <a:ext cx="11016720" cy="1750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90000"/>
              </a:lnSpc>
            </a:pPr>
            <a:r>
              <a:rPr b="1" lang="ru-RU" sz="3600" spc="-1" strike="noStrike">
                <a:latin typeface="Bahnschrift Condensed"/>
              </a:rPr>
              <a:t>Ежегодное Послание Президента к белорусскому народу </a:t>
            </a:r>
            <a:endParaRPr b="0" lang="ru-RU" sz="36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r>
              <a:rPr b="1" lang="ru-RU" sz="3600" spc="-1" strike="noStrike">
                <a:latin typeface="Bahnschrift Condensed"/>
              </a:rPr>
              <a:t>и Национальному собранию – не просто реализация конституционной нормы, это политический диалог, в котором участвуют все</a:t>
            </a:r>
            <a:endParaRPr b="0" lang="ru-RU" sz="3600" spc="-1" strike="noStrike">
              <a:latin typeface="Arial"/>
            </a:endParaRPr>
          </a:p>
        </p:txBody>
      </p:sp>
      <p:sp>
        <p:nvSpPr>
          <p:cNvPr id="102" name="CustomShape 4"/>
          <p:cNvSpPr/>
          <p:nvPr/>
        </p:nvSpPr>
        <p:spPr>
          <a:xfrm>
            <a:off x="5745240" y="2055960"/>
            <a:ext cx="5608080" cy="3843000"/>
          </a:xfrm>
          <a:prstGeom prst="rect">
            <a:avLst/>
          </a:prstGeom>
          <a:gradFill rotWithShape="0">
            <a:gsLst>
              <a:gs pos="0">
                <a:srgbClr val="6082ca"/>
              </a:gs>
              <a:gs pos="100000">
                <a:srgbClr val="3d6fc9"/>
              </a:gs>
            </a:gsLst>
            <a:lin ang="5400000"/>
          </a:gradFill>
          <a:ln w="0">
            <a:noFill/>
          </a:ln>
          <a:effectLst>
            <a:outerShdw algn="ctr" blurRad="5715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В центре решений, которые принимаем, – стремление к сохранению мира, созидание во благо будущего Беларуси, социальная справедливость. Это наши демократические ценности, истинные ценности! Это основа нашей национальной идеи, которую рельефно определило нынешнее время.</a:t>
            </a:r>
            <a:endParaRPr b="0" lang="ru-RU" sz="2400" spc="-1" strike="noStrike">
              <a:latin typeface="Arial"/>
            </a:endParaRPr>
          </a:p>
        </p:txBody>
      </p:sp>
      <p:pic>
        <p:nvPicPr>
          <p:cNvPr id="103" name="Рисунок 8" descr=""/>
          <p:cNvPicPr/>
          <p:nvPr/>
        </p:nvPicPr>
        <p:blipFill>
          <a:blip r:embed="rId2"/>
          <a:srcRect l="15963" t="-8373" r="2881" b="8373"/>
          <a:stretch/>
        </p:blipFill>
        <p:spPr>
          <a:xfrm>
            <a:off x="733680" y="2055960"/>
            <a:ext cx="4904280" cy="3399120"/>
          </a:xfrm>
          <a:prstGeom prst="rect">
            <a:avLst/>
          </a:prstGeom>
          <a:ln w="0">
            <a:noFill/>
          </a:ln>
        </p:spPr>
      </p:pic>
    </p:spTree>
  </p:cSld>
  <p:transition spd="slow">
    <p:push dir="u"/>
  </p:transition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87" name="Объект 4" descr=""/>
          <p:cNvPicPr/>
          <p:nvPr/>
        </p:nvPicPr>
        <p:blipFill>
          <a:blip r:embed="rId1"/>
          <a:stretch/>
        </p:blipFill>
        <p:spPr>
          <a:xfrm>
            <a:off x="0" y="0"/>
            <a:ext cx="12191760" cy="6863040"/>
          </a:xfrm>
          <a:prstGeom prst="rect">
            <a:avLst/>
          </a:prstGeom>
          <a:ln w="0">
            <a:noFill/>
          </a:ln>
        </p:spPr>
      </p:pic>
      <p:sp>
        <p:nvSpPr>
          <p:cNvPr id="388" name="TextShape 2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81FBA27F-18B8-4DC2-87F0-20EEF8317C73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389" name="CustomShape 3"/>
          <p:cNvSpPr/>
          <p:nvPr/>
        </p:nvSpPr>
        <p:spPr>
          <a:xfrm>
            <a:off x="587520" y="78480"/>
            <a:ext cx="11016720" cy="572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90000"/>
              </a:lnSpc>
            </a:pPr>
            <a:r>
              <a:rPr b="1" lang="ru-RU" sz="4400" spc="-1" strike="noStrike">
                <a:latin typeface="Bahnschrift Condensed"/>
              </a:rPr>
              <a:t>Независимая внешняя политика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390" name="CustomShape 4"/>
          <p:cNvSpPr/>
          <p:nvPr/>
        </p:nvSpPr>
        <p:spPr>
          <a:xfrm>
            <a:off x="754560" y="954000"/>
            <a:ext cx="5097240" cy="5488200"/>
          </a:xfrm>
          <a:prstGeom prst="rect">
            <a:avLst/>
          </a:prstGeom>
          <a:gradFill rotWithShape="0">
            <a:gsLst>
              <a:gs pos="0">
                <a:srgbClr val="6082ca"/>
              </a:gs>
              <a:gs pos="100000">
                <a:srgbClr val="3d6fc9"/>
              </a:gs>
            </a:gsLst>
            <a:lin ang="5400000"/>
          </a:gradFill>
          <a:ln w="0">
            <a:noFill/>
          </a:ln>
          <a:effectLst>
            <a:outerShdw algn="ctr" blurRad="5715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Беларусь открыта для всякого диалога, в том числе с нашими соседями, европейцами. Мы готовы сотрудничать и делать все то, что возможно в нынешних условиях. Потому что Беларусь – это Европа. Это ее географический центр. Отгородиться от нас не удастся никакими заборами с колючей проволокой ни полякам, ни литовцам, ни латышам. Но нам нужна новая Европа, по-настоящему независимая, добрососедская</a:t>
            </a:r>
            <a:endParaRPr b="0" lang="ru-RU" sz="2400" spc="-1" strike="noStrike">
              <a:latin typeface="Arial"/>
            </a:endParaRPr>
          </a:p>
        </p:txBody>
      </p:sp>
      <p:pic>
        <p:nvPicPr>
          <p:cNvPr id="391" name="Рисунок 7" descr=""/>
          <p:cNvPicPr/>
          <p:nvPr/>
        </p:nvPicPr>
        <p:blipFill>
          <a:blip r:embed="rId2"/>
          <a:srcRect l="18529" t="3975" r="23874" b="7650"/>
          <a:stretch/>
        </p:blipFill>
        <p:spPr>
          <a:xfrm>
            <a:off x="6442200" y="1698840"/>
            <a:ext cx="4629960" cy="3998160"/>
          </a:xfrm>
          <a:prstGeom prst="rect">
            <a:avLst/>
          </a:prstGeom>
          <a:ln w="0">
            <a:noFill/>
          </a:ln>
        </p:spPr>
      </p:pic>
    </p:spTree>
  </p:cSld>
  <p:transition spd="slow">
    <p:push dir="u"/>
  </p:transition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93" name="Объект 4" descr=""/>
          <p:cNvPicPr/>
          <p:nvPr/>
        </p:nvPicPr>
        <p:blipFill>
          <a:blip r:embed="rId1"/>
          <a:stretch/>
        </p:blipFill>
        <p:spPr>
          <a:xfrm>
            <a:off x="0" y="0"/>
            <a:ext cx="12191760" cy="6863040"/>
          </a:xfrm>
          <a:prstGeom prst="rect">
            <a:avLst/>
          </a:prstGeom>
          <a:ln w="0">
            <a:noFill/>
          </a:ln>
        </p:spPr>
      </p:pic>
      <p:sp>
        <p:nvSpPr>
          <p:cNvPr id="394" name="TextShape 2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3BB1471F-6EDD-4AEE-88CE-5FC35707DAFD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395" name="CustomShape 3"/>
          <p:cNvSpPr/>
          <p:nvPr/>
        </p:nvSpPr>
        <p:spPr>
          <a:xfrm>
            <a:off x="587520" y="78480"/>
            <a:ext cx="11016720" cy="572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90000"/>
              </a:lnSpc>
            </a:pPr>
            <a:r>
              <a:rPr b="1" lang="ru-RU" sz="4400" spc="-1" strike="noStrike">
                <a:latin typeface="Bahnschrift Condensed"/>
              </a:rPr>
              <a:t>Обороноспособность и безопасность государства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396" name="CustomShape 4"/>
          <p:cNvSpPr/>
          <p:nvPr/>
        </p:nvSpPr>
        <p:spPr>
          <a:xfrm>
            <a:off x="754560" y="730080"/>
            <a:ext cx="10683000" cy="789480"/>
          </a:xfrm>
          <a:prstGeom prst="rect">
            <a:avLst/>
          </a:prstGeom>
          <a:gradFill rotWithShape="0">
            <a:gsLst>
              <a:gs pos="0">
                <a:srgbClr val="6082ca"/>
              </a:gs>
              <a:gs pos="100000">
                <a:srgbClr val="3d6fc9"/>
              </a:gs>
            </a:gsLst>
            <a:lin ang="5400000"/>
          </a:gradFill>
          <a:ln w="0">
            <a:noFill/>
          </a:ln>
          <a:effectLst>
            <a:outerShdw algn="ctr" blurRad="5715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Чем больше мы хотим жить в мирном суверенном государстве – тем сильнее мы должны быть.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397" name="CustomShape 5"/>
          <p:cNvSpPr/>
          <p:nvPr/>
        </p:nvSpPr>
        <p:spPr>
          <a:xfrm>
            <a:off x="754560" y="2062440"/>
            <a:ext cx="5097240" cy="3609360"/>
          </a:xfrm>
          <a:prstGeom prst="rect">
            <a:avLst/>
          </a:prstGeom>
          <a:gradFill rotWithShape="0">
            <a:gsLst>
              <a:gs pos="0">
                <a:srgbClr val="6082ca"/>
              </a:gs>
              <a:gs pos="100000">
                <a:srgbClr val="3d6fc9"/>
              </a:gs>
            </a:gsLst>
            <a:lin ang="5400000"/>
          </a:gradFill>
          <a:ln w="0">
            <a:noFill/>
          </a:ln>
          <a:effectLst>
            <a:outerShdw algn="ctr" blurRad="5715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”</a:t>
            </a: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Мы не планируем ни на кого нападать, не хотим ни с кем воевать. Не хотим. Мы до сих пор еще не захоронили последнего солдата и мирного жителя, которых потеряли в годы Великой Отечественной. И всем сердцем хотим, чтобы эта война осталась последней в истории нашей земли“</a:t>
            </a:r>
            <a:endParaRPr b="0" lang="ru-RU" sz="2400" spc="-1" strike="noStrike">
              <a:latin typeface="Arial"/>
            </a:endParaRPr>
          </a:p>
        </p:txBody>
      </p:sp>
      <p:pic>
        <p:nvPicPr>
          <p:cNvPr id="398" name="Рисунок 9" descr=""/>
          <p:cNvPicPr/>
          <p:nvPr/>
        </p:nvPicPr>
        <p:blipFill>
          <a:blip r:embed="rId2"/>
          <a:stretch/>
        </p:blipFill>
        <p:spPr>
          <a:xfrm>
            <a:off x="6688800" y="4552200"/>
            <a:ext cx="3360240" cy="2239920"/>
          </a:xfrm>
          <a:prstGeom prst="rect">
            <a:avLst/>
          </a:prstGeom>
          <a:ln w="0">
            <a:noFill/>
          </a:ln>
        </p:spPr>
      </p:pic>
      <p:pic>
        <p:nvPicPr>
          <p:cNvPr id="399" name="Рисунок 11" descr=""/>
          <p:cNvPicPr/>
          <p:nvPr/>
        </p:nvPicPr>
        <p:blipFill>
          <a:blip r:embed="rId3"/>
          <a:stretch/>
        </p:blipFill>
        <p:spPr>
          <a:xfrm>
            <a:off x="6278760" y="1690560"/>
            <a:ext cx="4180320" cy="2790000"/>
          </a:xfrm>
          <a:prstGeom prst="rect">
            <a:avLst/>
          </a:prstGeom>
          <a:ln w="0">
            <a:noFill/>
          </a:ln>
        </p:spPr>
      </p:pic>
    </p:spTree>
  </p:cSld>
  <p:transition spd="slow">
    <p:push dir="u"/>
  </p:transition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01" name="Объект 4" descr=""/>
          <p:cNvPicPr/>
          <p:nvPr/>
        </p:nvPicPr>
        <p:blipFill>
          <a:blip r:embed="rId1"/>
          <a:stretch/>
        </p:blipFill>
        <p:spPr>
          <a:xfrm>
            <a:off x="0" y="0"/>
            <a:ext cx="12191760" cy="6863040"/>
          </a:xfrm>
          <a:prstGeom prst="rect">
            <a:avLst/>
          </a:prstGeom>
          <a:ln w="0">
            <a:noFill/>
          </a:ln>
        </p:spPr>
      </p:pic>
      <p:sp>
        <p:nvSpPr>
          <p:cNvPr id="402" name="TextShape 2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D033BA4E-D3B3-4987-90A7-3457443EF100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403" name="CustomShape 3"/>
          <p:cNvSpPr/>
          <p:nvPr/>
        </p:nvSpPr>
        <p:spPr>
          <a:xfrm>
            <a:off x="587520" y="78480"/>
            <a:ext cx="11016720" cy="572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90000"/>
              </a:lnSpc>
            </a:pPr>
            <a:r>
              <a:rPr b="1" lang="ru-RU" sz="4400" spc="-1" strike="noStrike">
                <a:latin typeface="Bahnschrift Condensed"/>
              </a:rPr>
              <a:t>Обороноспособность и безопасность государства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404" name="CustomShape 4"/>
          <p:cNvSpPr/>
          <p:nvPr/>
        </p:nvSpPr>
        <p:spPr>
          <a:xfrm>
            <a:off x="754560" y="730080"/>
            <a:ext cx="10683000" cy="789480"/>
          </a:xfrm>
          <a:prstGeom prst="rect">
            <a:avLst/>
          </a:prstGeom>
          <a:gradFill rotWithShape="0">
            <a:gsLst>
              <a:gs pos="0">
                <a:srgbClr val="6082ca"/>
              </a:gs>
              <a:gs pos="100000">
                <a:srgbClr val="3d6fc9"/>
              </a:gs>
            </a:gsLst>
            <a:lin ang="5400000"/>
          </a:gradFill>
          <a:ln w="0">
            <a:noFill/>
          </a:ln>
          <a:effectLst>
            <a:outerShdw algn="ctr" blurRad="5715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Любое посягательство на суверенную территорию Беларуси, нашу военную и гражданскую инфраструктуру получит немедленный ответ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405" name="CustomShape 5"/>
          <p:cNvSpPr/>
          <p:nvPr/>
        </p:nvSpPr>
        <p:spPr>
          <a:xfrm>
            <a:off x="754560" y="1762200"/>
            <a:ext cx="4266000" cy="2577960"/>
          </a:xfrm>
          <a:prstGeom prst="rect">
            <a:avLst/>
          </a:prstGeom>
          <a:gradFill rotWithShape="0">
            <a:gsLst>
              <a:gs pos="0">
                <a:srgbClr val="6082ca"/>
              </a:gs>
              <a:gs pos="100000">
                <a:srgbClr val="3d6fc9"/>
              </a:gs>
            </a:gsLst>
            <a:lin ang="5400000"/>
          </a:gradFill>
          <a:ln w="0">
            <a:noFill/>
          </a:ln>
          <a:effectLst>
            <a:outerShdw algn="ctr" blurRad="5715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”</a:t>
            </a: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Мы должны быть готовы нанести неприемлемый ущерб агрессорам. Если они будут знать, что ответ будет таким, который им неприемлем, они никогда сюда не ступят. </a:t>
            </a:r>
            <a:br/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У нас для этого все есть“</a:t>
            </a:r>
            <a:endParaRPr b="0" lang="ru-RU" sz="2400" spc="-1" strike="noStrike">
              <a:latin typeface="Arial"/>
            </a:endParaRPr>
          </a:p>
        </p:txBody>
      </p:sp>
      <p:pic>
        <p:nvPicPr>
          <p:cNvPr id="406" name="Рисунок 9" descr=""/>
          <p:cNvPicPr/>
          <p:nvPr/>
        </p:nvPicPr>
        <p:blipFill>
          <a:blip r:embed="rId2"/>
          <a:stretch/>
        </p:blipFill>
        <p:spPr>
          <a:xfrm>
            <a:off x="5217120" y="1762200"/>
            <a:ext cx="3011760" cy="2131920"/>
          </a:xfrm>
          <a:prstGeom prst="rect">
            <a:avLst/>
          </a:prstGeom>
          <a:ln w="0">
            <a:noFill/>
          </a:ln>
        </p:spPr>
      </p:pic>
      <p:pic>
        <p:nvPicPr>
          <p:cNvPr id="407" name="Рисунок 10" descr=""/>
          <p:cNvPicPr/>
          <p:nvPr/>
        </p:nvPicPr>
        <p:blipFill>
          <a:blip r:embed="rId3"/>
          <a:stretch/>
        </p:blipFill>
        <p:spPr>
          <a:xfrm>
            <a:off x="8425440" y="1764360"/>
            <a:ext cx="3011760" cy="2129760"/>
          </a:xfrm>
          <a:prstGeom prst="rect">
            <a:avLst/>
          </a:prstGeom>
          <a:ln w="0">
            <a:noFill/>
          </a:ln>
        </p:spPr>
      </p:pic>
      <p:pic>
        <p:nvPicPr>
          <p:cNvPr id="408" name="Рисунок 11" descr=""/>
          <p:cNvPicPr/>
          <p:nvPr/>
        </p:nvPicPr>
        <p:blipFill>
          <a:blip r:embed="rId4"/>
          <a:srcRect l="12664" t="0" r="0" b="0"/>
          <a:stretch/>
        </p:blipFill>
        <p:spPr>
          <a:xfrm>
            <a:off x="5222160" y="4118400"/>
            <a:ext cx="3006720" cy="2237760"/>
          </a:xfrm>
          <a:prstGeom prst="rect">
            <a:avLst/>
          </a:prstGeom>
          <a:ln w="0">
            <a:noFill/>
          </a:ln>
        </p:spPr>
      </p:pic>
      <p:pic>
        <p:nvPicPr>
          <p:cNvPr id="409" name="Рисунок 12" descr=""/>
          <p:cNvPicPr/>
          <p:nvPr/>
        </p:nvPicPr>
        <p:blipFill>
          <a:blip r:embed="rId5"/>
          <a:stretch/>
        </p:blipFill>
        <p:spPr>
          <a:xfrm>
            <a:off x="8430480" y="4118400"/>
            <a:ext cx="3006720" cy="2237760"/>
          </a:xfrm>
          <a:prstGeom prst="rect">
            <a:avLst/>
          </a:prstGeom>
          <a:ln w="0">
            <a:noFill/>
          </a:ln>
        </p:spPr>
      </p:pic>
      <p:sp>
        <p:nvSpPr>
          <p:cNvPr id="410" name="CustomShape 6"/>
          <p:cNvSpPr/>
          <p:nvPr/>
        </p:nvSpPr>
        <p:spPr>
          <a:xfrm>
            <a:off x="1810440" y="4582440"/>
            <a:ext cx="2153520" cy="2153520"/>
          </a:xfrm>
          <a:prstGeom prst="ellipse">
            <a:avLst/>
          </a:prstGeom>
          <a:blipFill rotWithShape="0">
            <a:blip r:embed="rId6"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  <p:transition spd="slow">
    <p:push dir="u"/>
  </p:transition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12" name="Объект 4" descr=""/>
          <p:cNvPicPr/>
          <p:nvPr/>
        </p:nvPicPr>
        <p:blipFill>
          <a:blip r:embed="rId1"/>
          <a:stretch/>
        </p:blipFill>
        <p:spPr>
          <a:xfrm>
            <a:off x="0" y="0"/>
            <a:ext cx="12191760" cy="6863040"/>
          </a:xfrm>
          <a:prstGeom prst="rect">
            <a:avLst/>
          </a:prstGeom>
          <a:ln w="0">
            <a:noFill/>
          </a:ln>
        </p:spPr>
      </p:pic>
      <p:sp>
        <p:nvSpPr>
          <p:cNvPr id="413" name="TextShape 2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93DCF3FC-CFD7-449B-B8E4-04D6F8B068A1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414" name="CustomShape 3"/>
          <p:cNvSpPr/>
          <p:nvPr/>
        </p:nvSpPr>
        <p:spPr>
          <a:xfrm>
            <a:off x="587520" y="78480"/>
            <a:ext cx="11016720" cy="572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90000"/>
              </a:lnSpc>
            </a:pPr>
            <a:r>
              <a:rPr b="1" lang="ru-RU" sz="4400" spc="-1" strike="noStrike">
                <a:latin typeface="Bahnschrift Condensed"/>
              </a:rPr>
              <a:t>Обороноспособность и безопасность государства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415" name="CustomShape 4"/>
          <p:cNvSpPr/>
          <p:nvPr/>
        </p:nvSpPr>
        <p:spPr>
          <a:xfrm>
            <a:off x="754560" y="730080"/>
            <a:ext cx="10683000" cy="789480"/>
          </a:xfrm>
          <a:prstGeom prst="rect">
            <a:avLst/>
          </a:prstGeom>
          <a:gradFill rotWithShape="0">
            <a:gsLst>
              <a:gs pos="0">
                <a:srgbClr val="6082ca"/>
              </a:gs>
              <a:gs pos="100000">
                <a:srgbClr val="3d6fc9"/>
              </a:gs>
            </a:gsLst>
            <a:lin ang="5400000"/>
          </a:gradFill>
          <a:ln w="0">
            <a:noFill/>
          </a:ln>
          <a:effectLst>
            <a:outerShdw algn="ctr" blurRad="5715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Президентом поручено всем силовым ведомствам страны сохранить мир на белорусской земле, чего бы это ни стоило.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416" name="CustomShape 5"/>
          <p:cNvSpPr/>
          <p:nvPr/>
        </p:nvSpPr>
        <p:spPr>
          <a:xfrm>
            <a:off x="754560" y="2062440"/>
            <a:ext cx="10683000" cy="1644480"/>
          </a:xfrm>
          <a:prstGeom prst="rect">
            <a:avLst/>
          </a:prstGeom>
          <a:gradFill rotWithShape="0">
            <a:gsLst>
              <a:gs pos="0">
                <a:srgbClr val="6082ca"/>
              </a:gs>
              <a:gs pos="100000">
                <a:srgbClr val="3d6fc9"/>
              </a:gs>
            </a:gsLst>
            <a:lin ang="5400000"/>
          </a:gradFill>
          <a:ln w="0">
            <a:noFill/>
          </a:ln>
          <a:effectLst>
            <a:outerShdw algn="ctr" blurRad="5715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В целях предотвращения возможных провокаций со стороны украинских националистов для прикрытия государственной границы на южное направление выведена часть сил специальных операций и другие подразделения белорусской армии.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417" name="CustomShape 6"/>
          <p:cNvSpPr/>
          <p:nvPr/>
        </p:nvSpPr>
        <p:spPr>
          <a:xfrm>
            <a:off x="1245600" y="4552560"/>
            <a:ext cx="2811240" cy="1470960"/>
          </a:xfrm>
          <a:prstGeom prst="rect">
            <a:avLst/>
          </a:prstGeom>
          <a:gradFill rotWithShape="0">
            <a:gsLst>
              <a:gs pos="0">
                <a:srgbClr val="6082ca"/>
              </a:gs>
              <a:gs pos="100000">
                <a:srgbClr val="3d6fc9"/>
              </a:gs>
            </a:gsLst>
            <a:lin ang="5400000"/>
          </a:gradFill>
          <a:ln w="0">
            <a:noFill/>
          </a:ln>
          <a:effectLst>
            <a:outerShdw algn="ctr" blurRad="5715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Развитие территориальной обороны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418" name="CustomShape 7"/>
          <p:cNvSpPr/>
          <p:nvPr/>
        </p:nvSpPr>
        <p:spPr>
          <a:xfrm>
            <a:off x="4764600" y="4001040"/>
            <a:ext cx="6224400" cy="1119240"/>
          </a:xfrm>
          <a:prstGeom prst="rect">
            <a:avLst/>
          </a:prstGeom>
          <a:gradFill rotWithShape="0">
            <a:gsLst>
              <a:gs pos="0">
                <a:srgbClr val="6082ca"/>
              </a:gs>
              <a:gs pos="100000">
                <a:srgbClr val="3d6fc9"/>
              </a:gs>
            </a:gsLst>
            <a:lin ang="5400000"/>
          </a:gradFill>
          <a:ln w="0">
            <a:noFill/>
          </a:ln>
          <a:effectLst>
            <a:outerShdw algn="ctr" blurRad="5715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создан механизм формирования народного ополчения;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419" name="CustomShape 8"/>
          <p:cNvSpPr/>
          <p:nvPr/>
        </p:nvSpPr>
        <p:spPr>
          <a:xfrm>
            <a:off x="4764600" y="5343480"/>
            <a:ext cx="6224400" cy="1119240"/>
          </a:xfrm>
          <a:prstGeom prst="rect">
            <a:avLst/>
          </a:prstGeom>
          <a:gradFill rotWithShape="0">
            <a:gsLst>
              <a:gs pos="0">
                <a:srgbClr val="6082ca"/>
              </a:gs>
              <a:gs pos="100000">
                <a:srgbClr val="3d6fc9"/>
              </a:gs>
            </a:gsLst>
            <a:lin ang="5400000"/>
          </a:gradFill>
          <a:ln w="0">
            <a:noFill/>
          </a:ln>
          <a:effectLst>
            <a:outerShdw algn="ctr" blurRad="5715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каждый должен научиться держать в руках ружье, чтобы уметь защитить мир на своей земле.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420" name="CustomShape 9"/>
          <p:cNvSpPr/>
          <p:nvPr/>
        </p:nvSpPr>
        <p:spPr>
          <a:xfrm flipV="1">
            <a:off x="4057200" y="4560840"/>
            <a:ext cx="707040" cy="7272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00">
            <a:solidFill>
              <a:srgbClr val="5b9bd5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21" name="CustomShape 10"/>
          <p:cNvSpPr/>
          <p:nvPr/>
        </p:nvSpPr>
        <p:spPr>
          <a:xfrm>
            <a:off x="4057200" y="5325480"/>
            <a:ext cx="707040" cy="577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00">
            <a:solidFill>
              <a:srgbClr val="5b9bd5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p:transition spd="slow">
    <p:push dir="u"/>
  </p:transition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2" name="Объект 4" descr=""/>
          <p:cNvPicPr/>
          <p:nvPr/>
        </p:nvPicPr>
        <p:blipFill>
          <a:blip r:embed="rId1"/>
          <a:stretch/>
        </p:blipFill>
        <p:spPr>
          <a:xfrm>
            <a:off x="0" y="0"/>
            <a:ext cx="12191760" cy="6863040"/>
          </a:xfrm>
          <a:prstGeom prst="rect">
            <a:avLst/>
          </a:prstGeom>
          <a:ln w="0">
            <a:noFill/>
          </a:ln>
        </p:spPr>
      </p:pic>
      <p:sp>
        <p:nvSpPr>
          <p:cNvPr id="423" name="TextShape 1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B22DBD98-E920-4FCF-9C02-225514E20A8D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424" name="CustomShape 2"/>
          <p:cNvSpPr/>
          <p:nvPr/>
        </p:nvSpPr>
        <p:spPr>
          <a:xfrm>
            <a:off x="587520" y="257760"/>
            <a:ext cx="11016720" cy="2313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90000"/>
              </a:lnSpc>
            </a:pPr>
            <a:r>
              <a:rPr b="1" lang="ru-RU" sz="4400" spc="-1" strike="noStrike">
                <a:latin typeface="Bahnschrift Condensed"/>
              </a:rPr>
              <a:t>ПОСЛАНИЕ ПРЕЗИДЕНТА РЕСПУБЛИКИ БЕЛАРУСЬ А.Г.ЛУКАШЕНКО БЕЛОРУССКОМУ НАРОДУ </a:t>
            </a:r>
            <a:br/>
            <a:r>
              <a:rPr b="1" lang="ru-RU" sz="4400" spc="-1" strike="noStrike">
                <a:latin typeface="Bahnschrift Condensed"/>
              </a:rPr>
              <a:t>И НАЦИОНАЛЬНОМУ СОБРАНИЮ </a:t>
            </a:r>
            <a:br/>
            <a:r>
              <a:rPr b="1" lang="ru-RU" sz="4400" spc="-1" strike="noStrike">
                <a:latin typeface="Bahnschrift Condensed"/>
              </a:rPr>
              <a:t>РЕСПУБЛИКИ БЕЛАРУСЬ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425" name="CustomShape 3"/>
          <p:cNvSpPr/>
          <p:nvPr/>
        </p:nvSpPr>
        <p:spPr>
          <a:xfrm>
            <a:off x="829080" y="2746440"/>
            <a:ext cx="5363280" cy="3609360"/>
          </a:xfrm>
          <a:prstGeom prst="rect">
            <a:avLst/>
          </a:prstGeom>
          <a:gradFill rotWithShape="0">
            <a:gsLst>
              <a:gs pos="0">
                <a:srgbClr val="6082ca"/>
              </a:gs>
              <a:gs pos="100000">
                <a:srgbClr val="3d6fc9"/>
              </a:gs>
            </a:gsLst>
            <a:lin ang="5400000"/>
          </a:gradFill>
          <a:ln w="0">
            <a:noFill/>
          </a:ln>
          <a:effectLst>
            <a:outerShdw algn="ctr" blurRad="5715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800" spc="-1" strike="noStrike">
                <a:solidFill>
                  <a:srgbClr val="ffffff"/>
                </a:solidFill>
                <a:latin typeface="Calibri"/>
              </a:rPr>
              <a:t>”</a:t>
            </a:r>
            <a:r>
              <a:rPr b="0" lang="ru-RU" sz="2800" spc="-1" strike="noStrike">
                <a:solidFill>
                  <a:srgbClr val="ffffff"/>
                </a:solidFill>
                <a:latin typeface="Calibri"/>
              </a:rPr>
              <a:t>Беларусь – это наша земля. Только мы сами знаем, </a:t>
            </a:r>
            <a:br/>
            <a:r>
              <a:rPr b="0" lang="ru-RU" sz="2800" spc="-1" strike="noStrike">
                <a:solidFill>
                  <a:srgbClr val="ffffff"/>
                </a:solidFill>
                <a:latin typeface="Calibri"/>
              </a:rPr>
              <a:t>как должна развиваться Беларусь, только мы определяем и будем определять стратегию этого развития, только мы несем реальную ответственность </a:t>
            </a:r>
            <a:br/>
            <a:r>
              <a:rPr b="0" lang="ru-RU" sz="2800" spc="-1" strike="noStrike">
                <a:solidFill>
                  <a:srgbClr val="ffffff"/>
                </a:solidFill>
                <a:latin typeface="Calibri"/>
              </a:rPr>
              <a:t>за свое будущее“</a:t>
            </a:r>
            <a:endParaRPr b="0" lang="ru-RU" sz="2800" spc="-1" strike="noStrike">
              <a:latin typeface="Arial"/>
            </a:endParaRPr>
          </a:p>
        </p:txBody>
      </p:sp>
      <p:pic>
        <p:nvPicPr>
          <p:cNvPr id="426" name="Рисунок 8" descr=""/>
          <p:cNvPicPr/>
          <p:nvPr/>
        </p:nvPicPr>
        <p:blipFill>
          <a:blip r:embed="rId2"/>
          <a:srcRect l="19975" t="666" r="23461" b="8014"/>
          <a:stretch/>
        </p:blipFill>
        <p:spPr>
          <a:xfrm>
            <a:off x="6855840" y="2746440"/>
            <a:ext cx="4128840" cy="3609360"/>
          </a:xfrm>
          <a:prstGeom prst="rect">
            <a:avLst/>
          </a:prstGeom>
          <a:ln w="0">
            <a:noFill/>
          </a:ln>
        </p:spPr>
      </p:pic>
    </p:spTree>
  </p:cSld>
  <p:transition spd="slow">
    <p:push dir="u"/>
  </p:transition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Объект 4" descr=""/>
          <p:cNvPicPr/>
          <p:nvPr/>
        </p:nvPicPr>
        <p:blipFill>
          <a:blip r:embed="rId1"/>
          <a:stretch/>
        </p:blipFill>
        <p:spPr>
          <a:xfrm>
            <a:off x="0" y="0"/>
            <a:ext cx="12191760" cy="6863040"/>
          </a:xfrm>
          <a:prstGeom prst="rect">
            <a:avLst/>
          </a:prstGeom>
          <a:ln w="0">
            <a:noFill/>
          </a:ln>
        </p:spPr>
      </p:pic>
      <p:sp>
        <p:nvSpPr>
          <p:cNvPr id="105" name="TextShape 1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20F3E23C-C73E-4209-8AEE-0E9CF0EAEBAF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106" name="CustomShape 2"/>
          <p:cNvSpPr/>
          <p:nvPr/>
        </p:nvSpPr>
        <p:spPr>
          <a:xfrm>
            <a:off x="587520" y="-60480"/>
            <a:ext cx="11016720" cy="1750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90000"/>
              </a:lnSpc>
            </a:pPr>
            <a:r>
              <a:rPr b="1" lang="ru-RU" sz="4400" spc="-1" strike="noStrike">
                <a:latin typeface="Bahnschrift Condensed"/>
              </a:rPr>
              <a:t>Главная тема мероприятия – условия сохранения суверенитета и независимости.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107" name="CustomShape 3"/>
          <p:cNvSpPr/>
          <p:nvPr/>
        </p:nvSpPr>
        <p:spPr>
          <a:xfrm>
            <a:off x="924480" y="1751040"/>
            <a:ext cx="10428840" cy="758880"/>
          </a:xfrm>
          <a:prstGeom prst="rect">
            <a:avLst/>
          </a:prstGeom>
          <a:gradFill rotWithShape="0">
            <a:gsLst>
              <a:gs pos="0">
                <a:srgbClr val="6082ca"/>
              </a:gs>
              <a:gs pos="100000">
                <a:srgbClr val="3d6fc9"/>
              </a:gs>
            </a:gsLst>
            <a:lin ang="5400000"/>
          </a:gradFill>
          <a:ln w="0">
            <a:noFill/>
          </a:ln>
          <a:effectLst>
            <a:outerShdw algn="ctr" blurRad="5715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800" spc="-1" strike="noStrike">
                <a:solidFill>
                  <a:srgbClr val="ffffff"/>
                </a:solidFill>
                <a:latin typeface="Calibri"/>
              </a:rPr>
              <a:t>Глава государства сделал акцент на следующих основных тематических блоках: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108" name="CustomShape 4"/>
          <p:cNvSpPr/>
          <p:nvPr/>
        </p:nvSpPr>
        <p:spPr>
          <a:xfrm>
            <a:off x="1331640" y="3031920"/>
            <a:ext cx="4212360" cy="758880"/>
          </a:xfrm>
          <a:prstGeom prst="rect">
            <a:avLst/>
          </a:prstGeom>
          <a:gradFill rotWithShape="0">
            <a:gsLst>
              <a:gs pos="0">
                <a:srgbClr val="6082ca"/>
              </a:gs>
              <a:gs pos="100000">
                <a:srgbClr val="3d6fc9"/>
              </a:gs>
            </a:gsLst>
            <a:lin ang="5400000"/>
          </a:gradFill>
          <a:ln w="0">
            <a:noFill/>
          </a:ln>
          <a:effectLst>
            <a:outerShdw algn="ctr" blurRad="5715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народное единство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09" name="CustomShape 5"/>
          <p:cNvSpPr/>
          <p:nvPr/>
        </p:nvSpPr>
        <p:spPr>
          <a:xfrm>
            <a:off x="1331640" y="3985560"/>
            <a:ext cx="4212360" cy="758880"/>
          </a:xfrm>
          <a:prstGeom prst="rect">
            <a:avLst/>
          </a:prstGeom>
          <a:gradFill rotWithShape="0">
            <a:gsLst>
              <a:gs pos="0">
                <a:srgbClr val="6082ca"/>
              </a:gs>
              <a:gs pos="100000">
                <a:srgbClr val="3d6fc9"/>
              </a:gs>
            </a:gsLst>
            <a:lin ang="5400000"/>
          </a:gradFill>
          <a:ln w="0">
            <a:noFill/>
          </a:ln>
          <a:effectLst>
            <a:outerShdw algn="ctr" blurRad="5715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историческая память и национальные традиции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10" name="CustomShape 6"/>
          <p:cNvSpPr/>
          <p:nvPr/>
        </p:nvSpPr>
        <p:spPr>
          <a:xfrm>
            <a:off x="1331640" y="4898880"/>
            <a:ext cx="4212360" cy="758880"/>
          </a:xfrm>
          <a:prstGeom prst="rect">
            <a:avLst/>
          </a:prstGeom>
          <a:gradFill rotWithShape="0">
            <a:gsLst>
              <a:gs pos="0">
                <a:srgbClr val="6082ca"/>
              </a:gs>
              <a:gs pos="100000">
                <a:srgbClr val="3d6fc9"/>
              </a:gs>
            </a:gsLst>
            <a:lin ang="5400000"/>
          </a:gradFill>
          <a:ln w="0">
            <a:noFill/>
          </a:ln>
          <a:effectLst>
            <a:outerShdw algn="ctr" blurRad="5715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экономика и развитие страны в санкционных условиях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11" name="CustomShape 7"/>
          <p:cNvSpPr/>
          <p:nvPr/>
        </p:nvSpPr>
        <p:spPr>
          <a:xfrm>
            <a:off x="6646320" y="3031920"/>
            <a:ext cx="4212360" cy="758880"/>
          </a:xfrm>
          <a:prstGeom prst="rect">
            <a:avLst/>
          </a:prstGeom>
          <a:gradFill rotWithShape="0">
            <a:gsLst>
              <a:gs pos="0">
                <a:srgbClr val="6082ca"/>
              </a:gs>
              <a:gs pos="100000">
                <a:srgbClr val="3d6fc9"/>
              </a:gs>
            </a:gsLst>
            <a:lin ang="5400000"/>
          </a:gradFill>
          <a:ln w="0">
            <a:noFill/>
          </a:ln>
          <a:effectLst>
            <a:outerShdw algn="ctr" blurRad="5715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социальная справедливость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12" name="CustomShape 8"/>
          <p:cNvSpPr/>
          <p:nvPr/>
        </p:nvSpPr>
        <p:spPr>
          <a:xfrm>
            <a:off x="6646320" y="3985560"/>
            <a:ext cx="4212360" cy="758880"/>
          </a:xfrm>
          <a:prstGeom prst="rect">
            <a:avLst/>
          </a:prstGeom>
          <a:gradFill rotWithShape="0">
            <a:gsLst>
              <a:gs pos="0">
                <a:srgbClr val="6082ca"/>
              </a:gs>
              <a:gs pos="100000">
                <a:srgbClr val="3d6fc9"/>
              </a:gs>
            </a:gsLst>
            <a:lin ang="5400000"/>
          </a:gradFill>
          <a:ln w="0">
            <a:noFill/>
          </a:ln>
          <a:effectLst>
            <a:outerShdw algn="ctr" blurRad="5715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независимая внешняя политика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13" name="CustomShape 9"/>
          <p:cNvSpPr/>
          <p:nvPr/>
        </p:nvSpPr>
        <p:spPr>
          <a:xfrm>
            <a:off x="6646320" y="4898880"/>
            <a:ext cx="4212360" cy="758880"/>
          </a:xfrm>
          <a:prstGeom prst="rect">
            <a:avLst/>
          </a:prstGeom>
          <a:gradFill rotWithShape="0">
            <a:gsLst>
              <a:gs pos="0">
                <a:srgbClr val="6082ca"/>
              </a:gs>
              <a:gs pos="100000">
                <a:srgbClr val="3d6fc9"/>
              </a:gs>
            </a:gsLst>
            <a:lin ang="5400000"/>
          </a:gradFill>
          <a:ln w="0">
            <a:noFill/>
          </a:ln>
          <a:effectLst>
            <a:outerShdw algn="ctr" blurRad="5715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обороноспособность </a:t>
            </a:r>
            <a:br/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и безопасность государства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14" name="Line 10"/>
          <p:cNvSpPr/>
          <p:nvPr/>
        </p:nvSpPr>
        <p:spPr>
          <a:xfrm flipH="1">
            <a:off x="6085080" y="2505240"/>
            <a:ext cx="12600" cy="3147840"/>
          </a:xfrm>
          <a:prstGeom prst="line">
            <a:avLst/>
          </a:prstGeom>
          <a:ln w="57150">
            <a:solidFill>
              <a:srgbClr val="5b9b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5" name="CustomShape 11"/>
          <p:cNvSpPr/>
          <p:nvPr/>
        </p:nvSpPr>
        <p:spPr>
          <a:xfrm flipH="1">
            <a:off x="5544000" y="3411360"/>
            <a:ext cx="5943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150">
            <a:solidFill>
              <a:srgbClr val="5b9bd5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6" name="CustomShape 12"/>
          <p:cNvSpPr/>
          <p:nvPr/>
        </p:nvSpPr>
        <p:spPr>
          <a:xfrm flipH="1">
            <a:off x="5531040" y="4365000"/>
            <a:ext cx="5943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150">
            <a:solidFill>
              <a:srgbClr val="5b9bd5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7" name="CustomShape 13"/>
          <p:cNvSpPr/>
          <p:nvPr/>
        </p:nvSpPr>
        <p:spPr>
          <a:xfrm flipH="1">
            <a:off x="5544000" y="5278680"/>
            <a:ext cx="5943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150">
            <a:solidFill>
              <a:srgbClr val="5b9bd5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8" name="CustomShape 14"/>
          <p:cNvSpPr/>
          <p:nvPr/>
        </p:nvSpPr>
        <p:spPr>
          <a:xfrm>
            <a:off x="6114240" y="4365000"/>
            <a:ext cx="5317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150">
            <a:solidFill>
              <a:srgbClr val="5b9bd5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9" name="CustomShape 15"/>
          <p:cNvSpPr/>
          <p:nvPr/>
        </p:nvSpPr>
        <p:spPr>
          <a:xfrm flipV="1">
            <a:off x="6130440" y="3395880"/>
            <a:ext cx="506880" cy="11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150">
            <a:solidFill>
              <a:srgbClr val="5b9bd5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0" name="CustomShape 16"/>
          <p:cNvSpPr/>
          <p:nvPr/>
        </p:nvSpPr>
        <p:spPr>
          <a:xfrm flipV="1">
            <a:off x="6139080" y="5272200"/>
            <a:ext cx="506880" cy="5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150">
            <a:solidFill>
              <a:srgbClr val="5b9bd5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p:transition spd="slow">
    <p:push dir="u"/>
  </p:transition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Объект 4" descr=""/>
          <p:cNvPicPr/>
          <p:nvPr/>
        </p:nvPicPr>
        <p:blipFill>
          <a:blip r:embed="rId1"/>
          <a:stretch/>
        </p:blipFill>
        <p:spPr>
          <a:xfrm>
            <a:off x="0" y="0"/>
            <a:ext cx="12191760" cy="6863040"/>
          </a:xfrm>
          <a:prstGeom prst="rect">
            <a:avLst/>
          </a:prstGeom>
          <a:ln w="0">
            <a:noFill/>
          </a:ln>
        </p:spPr>
      </p:pic>
      <p:sp>
        <p:nvSpPr>
          <p:cNvPr id="122" name="TextShape 1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2A4D4C68-1C9C-436B-9AC6-E919898F3749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123" name="CustomShape 2"/>
          <p:cNvSpPr/>
          <p:nvPr/>
        </p:nvSpPr>
        <p:spPr>
          <a:xfrm>
            <a:off x="587520" y="-60480"/>
            <a:ext cx="11016720" cy="1390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90000"/>
              </a:lnSpc>
            </a:pPr>
            <a:r>
              <a:rPr b="1" lang="ru-RU" sz="4400" spc="-1" strike="noStrike">
                <a:latin typeface="Bahnschrift Condensed"/>
              </a:rPr>
              <a:t>Особое внимание было уделено событиям украинского конфликта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124" name="CustomShape 3"/>
          <p:cNvSpPr/>
          <p:nvPr/>
        </p:nvSpPr>
        <p:spPr>
          <a:xfrm>
            <a:off x="5935320" y="2127960"/>
            <a:ext cx="5608080" cy="3843000"/>
          </a:xfrm>
          <a:prstGeom prst="rect">
            <a:avLst/>
          </a:prstGeom>
          <a:gradFill rotWithShape="0">
            <a:gsLst>
              <a:gs pos="0">
                <a:srgbClr val="6082ca"/>
              </a:gs>
              <a:gs pos="100000">
                <a:srgbClr val="3d6fc9"/>
              </a:gs>
            </a:gsLst>
            <a:lin ang="5400000"/>
          </a:gradFill>
          <a:ln w="0">
            <a:noFill/>
          </a:ln>
          <a:effectLst>
            <a:outerShdw algn="ctr" blurRad="5715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Усилиями Соединенных Штатов </a:t>
            </a:r>
            <a:br/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и их сателлитов в родной нам стране развязана полномасштабная война </a:t>
            </a:r>
            <a:br/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”до последнего украинца“, в результате которой только в течение года погибло </a:t>
            </a:r>
            <a:br/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и искалечено около полумиллиона человек с обеих сторон! Миллионы стали беженцами. На горизонте в результате замаячила третья мировая с ядерными пожарами</a:t>
            </a:r>
            <a:endParaRPr b="0" lang="ru-RU" sz="2400" spc="-1" strike="noStrike">
              <a:latin typeface="Arial"/>
            </a:endParaRPr>
          </a:p>
        </p:txBody>
      </p:sp>
      <p:pic>
        <p:nvPicPr>
          <p:cNvPr id="125" name="Рисунок 7" descr=""/>
          <p:cNvPicPr/>
          <p:nvPr/>
        </p:nvPicPr>
        <p:blipFill>
          <a:blip r:embed="rId2"/>
          <a:stretch/>
        </p:blipFill>
        <p:spPr>
          <a:xfrm>
            <a:off x="1131120" y="1180800"/>
            <a:ext cx="4057200" cy="2705040"/>
          </a:xfrm>
          <a:prstGeom prst="rect">
            <a:avLst/>
          </a:prstGeom>
          <a:ln w="0">
            <a:noFill/>
          </a:ln>
        </p:spPr>
      </p:pic>
      <p:pic>
        <p:nvPicPr>
          <p:cNvPr id="126" name="Рисунок 8" descr=""/>
          <p:cNvPicPr/>
          <p:nvPr/>
        </p:nvPicPr>
        <p:blipFill>
          <a:blip r:embed="rId3"/>
          <a:stretch/>
        </p:blipFill>
        <p:spPr>
          <a:xfrm>
            <a:off x="673920" y="3978720"/>
            <a:ext cx="4971240" cy="2791800"/>
          </a:xfrm>
          <a:prstGeom prst="rect">
            <a:avLst/>
          </a:prstGeom>
          <a:ln w="0">
            <a:noFill/>
          </a:ln>
        </p:spPr>
      </p:pic>
    </p:spTree>
  </p:cSld>
  <p:transition spd="slow">
    <p:push dir="u"/>
  </p:transition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28" name="Объект 4" descr=""/>
          <p:cNvPicPr/>
          <p:nvPr/>
        </p:nvPicPr>
        <p:blipFill>
          <a:blip r:embed="rId1"/>
          <a:stretch/>
        </p:blipFill>
        <p:spPr>
          <a:xfrm>
            <a:off x="0" y="0"/>
            <a:ext cx="12191760" cy="6863040"/>
          </a:xfrm>
          <a:prstGeom prst="rect">
            <a:avLst/>
          </a:prstGeom>
          <a:ln w="0">
            <a:noFill/>
          </a:ln>
        </p:spPr>
      </p:pic>
      <p:sp>
        <p:nvSpPr>
          <p:cNvPr id="129" name="TextShape 2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BB34238A-6DD9-4342-99FA-D6AA01D57179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130" name="CustomShape 3"/>
          <p:cNvSpPr/>
          <p:nvPr/>
        </p:nvSpPr>
        <p:spPr>
          <a:xfrm>
            <a:off x="496080" y="-268920"/>
            <a:ext cx="11016720" cy="1390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90000"/>
              </a:lnSpc>
            </a:pPr>
            <a:r>
              <a:rPr b="1" lang="ru-RU" sz="4400" spc="-1" strike="noStrike">
                <a:latin typeface="Bahnschrift Condensed"/>
              </a:rPr>
              <a:t>СУВЕРЕНИТЕТ РЕСПУБЛИКИ БЕЛАРУСЬ 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131" name="CustomShape 4"/>
          <p:cNvSpPr/>
          <p:nvPr/>
        </p:nvSpPr>
        <p:spPr>
          <a:xfrm>
            <a:off x="730080" y="4504680"/>
            <a:ext cx="4139640" cy="2352960"/>
          </a:xfrm>
          <a:prstGeom prst="rect">
            <a:avLst/>
          </a:prstGeom>
          <a:gradFill rotWithShape="0">
            <a:gsLst>
              <a:gs pos="0">
                <a:srgbClr val="6082ca"/>
              </a:gs>
              <a:gs pos="100000">
                <a:srgbClr val="3d6fc9"/>
              </a:gs>
            </a:gsLst>
            <a:lin ang="5400000"/>
          </a:gradFill>
          <a:ln w="0">
            <a:noFill/>
          </a:ln>
          <a:effectLst>
            <a:outerShdw algn="ctr" blurRad="5715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”</a:t>
            </a: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Они хотят политических изменений, но уже с ружьем в руках, прийти к нам </a:t>
            </a:r>
            <a:br/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и осуществить эти политические изменения“, – заявил Президент.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32" name="CustomShape 5"/>
          <p:cNvSpPr/>
          <p:nvPr/>
        </p:nvSpPr>
        <p:spPr>
          <a:xfrm>
            <a:off x="730080" y="852480"/>
            <a:ext cx="4139640" cy="3571920"/>
          </a:xfrm>
          <a:prstGeom prst="rect">
            <a:avLst/>
          </a:prstGeom>
          <a:gradFill rotWithShape="0">
            <a:gsLst>
              <a:gs pos="0">
                <a:srgbClr val="6082ca"/>
              </a:gs>
              <a:gs pos="100000">
                <a:srgbClr val="3d6fc9"/>
              </a:gs>
            </a:gsLst>
            <a:lin ang="5400000"/>
          </a:gradFill>
          <a:ln w="0">
            <a:noFill/>
          </a:ln>
          <a:effectLst>
            <a:outerShdw algn="ctr" blurRad="5715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”</a:t>
            </a: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Суверенитет означает, что только мы, граждане Беларуси, имеем право говорить о своих национальных интересах </a:t>
            </a:r>
            <a:br/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и определять национальные идеи дальнейшего развития на территории собственного государства“</a:t>
            </a:r>
            <a:endParaRPr b="0" lang="ru-RU" sz="2400" spc="-1" strike="noStrike">
              <a:latin typeface="Arial"/>
            </a:endParaRPr>
          </a:p>
        </p:txBody>
      </p:sp>
      <p:pic>
        <p:nvPicPr>
          <p:cNvPr id="133" name="Рисунок 9" descr=""/>
          <p:cNvPicPr/>
          <p:nvPr/>
        </p:nvPicPr>
        <p:blipFill>
          <a:blip r:embed="rId2"/>
          <a:stretch/>
        </p:blipFill>
        <p:spPr>
          <a:xfrm>
            <a:off x="5599800" y="852480"/>
            <a:ext cx="4142520" cy="2820240"/>
          </a:xfrm>
          <a:prstGeom prst="rect">
            <a:avLst/>
          </a:prstGeom>
          <a:ln w="0">
            <a:noFill/>
          </a:ln>
        </p:spPr>
      </p:pic>
      <p:pic>
        <p:nvPicPr>
          <p:cNvPr id="134" name="Рисунок 8" descr=""/>
          <p:cNvPicPr/>
          <p:nvPr/>
        </p:nvPicPr>
        <p:blipFill>
          <a:blip r:embed="rId3"/>
          <a:stretch/>
        </p:blipFill>
        <p:spPr>
          <a:xfrm>
            <a:off x="5600880" y="3942000"/>
            <a:ext cx="4141080" cy="2818800"/>
          </a:xfrm>
          <a:prstGeom prst="rect">
            <a:avLst/>
          </a:prstGeom>
          <a:ln w="0">
            <a:noFill/>
          </a:ln>
        </p:spPr>
      </p:pic>
    </p:spTree>
  </p:cSld>
  <p:transition spd="slow">
    <p:push dir="u"/>
  </p:transition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36" name="Объект 4" descr=""/>
          <p:cNvPicPr/>
          <p:nvPr/>
        </p:nvPicPr>
        <p:blipFill>
          <a:blip r:embed="rId1"/>
          <a:stretch/>
        </p:blipFill>
        <p:spPr>
          <a:xfrm>
            <a:off x="0" y="0"/>
            <a:ext cx="12191760" cy="6863040"/>
          </a:xfrm>
          <a:prstGeom prst="rect">
            <a:avLst/>
          </a:prstGeom>
          <a:ln w="0">
            <a:noFill/>
          </a:ln>
        </p:spPr>
      </p:pic>
      <p:sp>
        <p:nvSpPr>
          <p:cNvPr id="137" name="TextShape 2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AB318759-71A4-4768-A8BE-3CA1309E8C15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138" name="CustomShape 3"/>
          <p:cNvSpPr/>
          <p:nvPr/>
        </p:nvSpPr>
        <p:spPr>
          <a:xfrm>
            <a:off x="496080" y="-268920"/>
            <a:ext cx="11016720" cy="1390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90000"/>
              </a:lnSpc>
            </a:pPr>
            <a:r>
              <a:rPr b="1" lang="ru-RU" sz="4400" spc="-1" strike="noStrike">
                <a:latin typeface="Bahnschrift Condensed"/>
              </a:rPr>
              <a:t>НАРОДНОЕ ЕДИНСТВО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139" name="CustomShape 4"/>
          <p:cNvSpPr/>
          <p:nvPr/>
        </p:nvSpPr>
        <p:spPr>
          <a:xfrm>
            <a:off x="829800" y="879120"/>
            <a:ext cx="10674720" cy="691560"/>
          </a:xfrm>
          <a:prstGeom prst="rect">
            <a:avLst/>
          </a:prstGeom>
          <a:gradFill rotWithShape="0">
            <a:gsLst>
              <a:gs pos="0">
                <a:srgbClr val="6082ca"/>
              </a:gs>
              <a:gs pos="100000">
                <a:srgbClr val="3d6fc9"/>
              </a:gs>
            </a:gsLst>
            <a:lin ang="5400000"/>
          </a:gradFill>
          <a:ln w="0">
            <a:noFill/>
          </a:ln>
          <a:effectLst>
            <a:outerShdw algn="ctr" blurRad="5715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ПЕРВОЕ УСЛОВИЕ СОХРАНЕНИЯ СУВЕРЕНИТЕТА И НЕЗАВИСИМОСТИ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40" name="CustomShape 5"/>
          <p:cNvSpPr/>
          <p:nvPr/>
        </p:nvSpPr>
        <p:spPr>
          <a:xfrm>
            <a:off x="838080" y="1864080"/>
            <a:ext cx="4139640" cy="4857120"/>
          </a:xfrm>
          <a:prstGeom prst="rect">
            <a:avLst/>
          </a:prstGeom>
          <a:gradFill rotWithShape="0">
            <a:gsLst>
              <a:gs pos="0">
                <a:srgbClr val="6082ca"/>
              </a:gs>
              <a:gs pos="100000">
                <a:srgbClr val="3d6fc9"/>
              </a:gs>
            </a:gsLst>
            <a:lin ang="5400000"/>
          </a:gradFill>
          <a:ln w="0">
            <a:noFill/>
          </a:ln>
          <a:effectLst>
            <a:outerShdw algn="ctr" blurRad="5715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”</a:t>
            </a: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Большинством в прошлом году на конституционном уровне мы определили ряд новых стратегических направлений. Причем сохранили преемственность политических традиций. </a:t>
            </a:r>
            <a:br/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Это важнейшее достижение истории нашей государственности…Такого единодушия наша история </a:t>
            </a:r>
            <a:br/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не знала“, – подчеркнул Глава государства</a:t>
            </a:r>
            <a:endParaRPr b="0" lang="ru-RU" sz="2400" spc="-1" strike="noStrike">
              <a:latin typeface="Arial"/>
            </a:endParaRPr>
          </a:p>
        </p:txBody>
      </p:sp>
      <p:pic>
        <p:nvPicPr>
          <p:cNvPr id="141" name="Рисунок 8" descr=""/>
          <p:cNvPicPr/>
          <p:nvPr/>
        </p:nvPicPr>
        <p:blipFill>
          <a:blip r:embed="rId2"/>
          <a:stretch/>
        </p:blipFill>
        <p:spPr>
          <a:xfrm>
            <a:off x="6004440" y="2085120"/>
            <a:ext cx="5001480" cy="4327200"/>
          </a:xfrm>
          <a:prstGeom prst="rect">
            <a:avLst/>
          </a:prstGeom>
          <a:ln w="0">
            <a:noFill/>
          </a:ln>
        </p:spPr>
      </p:pic>
    </p:spTree>
  </p:cSld>
  <p:transition spd="slow">
    <p:push dir="u"/>
  </p:transition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43" name="Объект 4" descr=""/>
          <p:cNvPicPr/>
          <p:nvPr/>
        </p:nvPicPr>
        <p:blipFill>
          <a:blip r:embed="rId1"/>
          <a:stretch/>
        </p:blipFill>
        <p:spPr>
          <a:xfrm>
            <a:off x="0" y="0"/>
            <a:ext cx="12191760" cy="6863040"/>
          </a:xfrm>
          <a:prstGeom prst="rect">
            <a:avLst/>
          </a:prstGeom>
          <a:ln w="0">
            <a:noFill/>
          </a:ln>
        </p:spPr>
      </p:pic>
      <p:sp>
        <p:nvSpPr>
          <p:cNvPr id="144" name="TextShape 2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B19E507A-FE83-4816-8D52-E30EAA4DE918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145" name="CustomShape 3"/>
          <p:cNvSpPr/>
          <p:nvPr/>
        </p:nvSpPr>
        <p:spPr>
          <a:xfrm>
            <a:off x="496080" y="-268920"/>
            <a:ext cx="11016720" cy="1390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90000"/>
              </a:lnSpc>
            </a:pPr>
            <a:r>
              <a:rPr b="1" lang="ru-RU" sz="4400" spc="-1" strike="noStrike">
                <a:latin typeface="Bahnschrift Condensed"/>
              </a:rPr>
              <a:t>Историческая память и национальные традиции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146" name="CustomShape 4"/>
          <p:cNvSpPr/>
          <p:nvPr/>
        </p:nvSpPr>
        <p:spPr>
          <a:xfrm>
            <a:off x="796680" y="879120"/>
            <a:ext cx="10674720" cy="1080000"/>
          </a:xfrm>
          <a:prstGeom prst="rect">
            <a:avLst/>
          </a:prstGeom>
          <a:gradFill rotWithShape="0">
            <a:gsLst>
              <a:gs pos="0">
                <a:srgbClr val="6082ca"/>
              </a:gs>
              <a:gs pos="100000">
                <a:srgbClr val="3d6fc9"/>
              </a:gs>
            </a:gsLst>
            <a:lin ang="5400000"/>
          </a:gradFill>
          <a:ln w="0">
            <a:noFill/>
          </a:ln>
          <a:effectLst>
            <a:outerShdw algn="ctr" blurRad="5715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Истоки белорусской государственности – это фундамент нашего суверенитета.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2400" spc="-1" strike="noStrike" u="sng">
                <a:solidFill>
                  <a:srgbClr val="ffffff"/>
                </a:solidFill>
                <a:uFillTx/>
                <a:latin typeface="Calibri"/>
              </a:rPr>
              <a:t>Основные акценты в вопросе сохранения нашей государственности и суверенитета: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47" name="CustomShape 5"/>
          <p:cNvSpPr/>
          <p:nvPr/>
        </p:nvSpPr>
        <p:spPr>
          <a:xfrm>
            <a:off x="796680" y="2204640"/>
            <a:ext cx="10674720" cy="1103400"/>
          </a:xfrm>
          <a:prstGeom prst="rect">
            <a:avLst/>
          </a:prstGeom>
          <a:gradFill rotWithShape="0">
            <a:gsLst>
              <a:gs pos="0">
                <a:srgbClr val="6082ca"/>
              </a:gs>
              <a:gs pos="100000">
                <a:srgbClr val="3d6fc9"/>
              </a:gs>
            </a:gsLst>
            <a:lin ang="5400000"/>
          </a:gradFill>
          <a:ln w="0">
            <a:noFill/>
          </a:ln>
          <a:effectLst>
            <a:outerShdw algn="ctr" blurRad="5715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1. Белорусская нация формировалась на стыке западной и восточнославянской цивилизаций, на основе христианства, но при подавляющем преимуществе православия;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48" name="CustomShape 6"/>
          <p:cNvSpPr/>
          <p:nvPr/>
        </p:nvSpPr>
        <p:spPr>
          <a:xfrm>
            <a:off x="796680" y="3553560"/>
            <a:ext cx="10674720" cy="1103400"/>
          </a:xfrm>
          <a:prstGeom prst="rect">
            <a:avLst/>
          </a:prstGeom>
          <a:gradFill rotWithShape="0">
            <a:gsLst>
              <a:gs pos="0">
                <a:srgbClr val="6082ca"/>
              </a:gs>
              <a:gs pos="100000">
                <a:srgbClr val="3d6fc9"/>
              </a:gs>
            </a:gsLst>
            <a:lin ang="5400000"/>
          </a:gradFill>
          <a:ln w="0">
            <a:noFill/>
          </a:ln>
          <a:effectLst>
            <a:outerShdw algn="ctr" blurRad="5715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2. Белорусская государственность изначально формировалась на основе традиций народовластия. Наши демократические традиции имеют тысячелетнюю историю;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49" name="CustomShape 7"/>
          <p:cNvSpPr/>
          <p:nvPr/>
        </p:nvSpPr>
        <p:spPr>
          <a:xfrm>
            <a:off x="796680" y="4955040"/>
            <a:ext cx="10674720" cy="1103400"/>
          </a:xfrm>
          <a:prstGeom prst="rect">
            <a:avLst/>
          </a:prstGeom>
          <a:gradFill rotWithShape="0">
            <a:gsLst>
              <a:gs pos="0">
                <a:srgbClr val="6082ca"/>
              </a:gs>
              <a:gs pos="100000">
                <a:srgbClr val="3d6fc9"/>
              </a:gs>
            </a:gsLst>
            <a:lin ang="5400000"/>
          </a:gradFill>
          <a:ln w="0">
            <a:noFill/>
          </a:ln>
          <a:effectLst>
            <a:outerShdw algn="ctr" blurRad="5715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3. Белорусское государство также является полноправным преемником исторического наследия Древней Руси. Великое Княжество Литовское было также русским – это значит, что восточнославянским, то есть нашим</a:t>
            </a:r>
            <a:endParaRPr b="0" lang="ru-RU" sz="2400" spc="-1" strike="noStrike">
              <a:latin typeface="Arial"/>
            </a:endParaRPr>
          </a:p>
        </p:txBody>
      </p:sp>
    </p:spTree>
  </p:cSld>
  <p:transition spd="slow">
    <p:push dir="u"/>
  </p:transition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51" name="Объект 4" descr=""/>
          <p:cNvPicPr/>
          <p:nvPr/>
        </p:nvPicPr>
        <p:blipFill>
          <a:blip r:embed="rId1"/>
          <a:stretch/>
        </p:blipFill>
        <p:spPr>
          <a:xfrm>
            <a:off x="0" y="0"/>
            <a:ext cx="12191760" cy="6863040"/>
          </a:xfrm>
          <a:prstGeom prst="rect">
            <a:avLst/>
          </a:prstGeom>
          <a:ln w="0">
            <a:noFill/>
          </a:ln>
        </p:spPr>
      </p:pic>
      <p:sp>
        <p:nvSpPr>
          <p:cNvPr id="152" name="CustomShape 2"/>
          <p:cNvSpPr/>
          <p:nvPr/>
        </p:nvSpPr>
        <p:spPr>
          <a:xfrm>
            <a:off x="496080" y="-268920"/>
            <a:ext cx="11016720" cy="1390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90000"/>
              </a:lnSpc>
            </a:pPr>
            <a:r>
              <a:rPr b="1" lang="ru-RU" sz="4400" spc="-1" strike="noStrike">
                <a:latin typeface="Bahnschrift Condensed"/>
              </a:rPr>
              <a:t>Историческая память и национальные традиции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153" name="CustomShape 3"/>
          <p:cNvSpPr/>
          <p:nvPr/>
        </p:nvSpPr>
        <p:spPr>
          <a:xfrm>
            <a:off x="838080" y="998280"/>
            <a:ext cx="10674720" cy="1103400"/>
          </a:xfrm>
          <a:prstGeom prst="rect">
            <a:avLst/>
          </a:prstGeom>
          <a:gradFill rotWithShape="0">
            <a:gsLst>
              <a:gs pos="0">
                <a:srgbClr val="6082ca"/>
              </a:gs>
              <a:gs pos="100000">
                <a:srgbClr val="3d6fc9"/>
              </a:gs>
            </a:gsLst>
            <a:lin ang="5400000"/>
          </a:gradFill>
          <a:ln w="0">
            <a:noFill/>
          </a:ln>
          <a:effectLst>
            <a:outerShdw algn="ctr" blurRad="5715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4. В историческом прошлом – истоки белорусской веротерпимости и уважения к другим народам;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54" name="CustomShape 4"/>
          <p:cNvSpPr/>
          <p:nvPr/>
        </p:nvSpPr>
        <p:spPr>
          <a:xfrm>
            <a:off x="838080" y="2280600"/>
            <a:ext cx="10674720" cy="1103400"/>
          </a:xfrm>
          <a:prstGeom prst="rect">
            <a:avLst/>
          </a:prstGeom>
          <a:gradFill rotWithShape="0">
            <a:gsLst>
              <a:gs pos="0">
                <a:srgbClr val="6082ca"/>
              </a:gs>
              <a:gs pos="100000">
                <a:srgbClr val="3d6fc9"/>
              </a:gs>
            </a:gsLst>
            <a:lin ang="5400000"/>
          </a:gradFill>
          <a:ln w="0">
            <a:noFill/>
          </a:ln>
          <a:effectLst>
            <a:outerShdw algn="ctr" blurRad="5715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5. Мы слишком романтизировали такие периоды, как ВКЛ и Речь Посполитая.  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55" name="CustomShape 5"/>
          <p:cNvSpPr/>
          <p:nvPr/>
        </p:nvSpPr>
        <p:spPr>
          <a:xfrm>
            <a:off x="5619240" y="3700080"/>
            <a:ext cx="5893200" cy="2747520"/>
          </a:xfrm>
          <a:prstGeom prst="rect">
            <a:avLst/>
          </a:prstGeom>
          <a:gradFill rotWithShape="0">
            <a:gsLst>
              <a:gs pos="0">
                <a:srgbClr val="6082ca"/>
              </a:gs>
              <a:gs pos="100000">
                <a:srgbClr val="3d6fc9"/>
              </a:gs>
            </a:gsLst>
            <a:lin ang="5400000"/>
          </a:gradFill>
          <a:ln w="0">
            <a:noFill/>
          </a:ln>
          <a:effectLst>
            <a:outerShdw algn="ctr" blurRad="5715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”</a:t>
            </a:r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В определенной мере Год мира и созидания должен стать продолжением основной идеи Года исторической памяти. Потому что мир на земле немыслим без исторической памяти, а созидание – это преемственность исторического пути, </a:t>
            </a:r>
            <a:br/>
            <a:r>
              <a:rPr b="0" lang="ru-RU" sz="2400" spc="-1" strike="noStrike">
                <a:solidFill>
                  <a:srgbClr val="ffffff"/>
                </a:solidFill>
                <a:latin typeface="Calibri"/>
              </a:rPr>
              <a:t>это шаг в будущее“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56" name="TextShape 6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D302447E-1EE2-4F3E-ACBA-F2084E9ACF12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pic>
        <p:nvPicPr>
          <p:cNvPr id="157" name="Рисунок 6" descr=""/>
          <p:cNvPicPr/>
          <p:nvPr/>
        </p:nvPicPr>
        <p:blipFill>
          <a:blip r:embed="rId2"/>
          <a:stretch/>
        </p:blipFill>
        <p:spPr>
          <a:xfrm>
            <a:off x="1943640" y="3652200"/>
            <a:ext cx="2652840" cy="3205440"/>
          </a:xfrm>
          <a:prstGeom prst="rect">
            <a:avLst/>
          </a:prstGeom>
          <a:ln w="0">
            <a:noFill/>
          </a:ln>
        </p:spPr>
      </p:pic>
    </p:spTree>
  </p:cSld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958</TotalTime>
  <Application>LibreOffice/7.0.4.2$Linux_X86_64 LibreOffice_project/00$Build-2</Application>
  <AppVersion>15.0000</AppVersion>
  <Words>2228</Words>
  <Paragraphs>210</Paragraphs>
  <Company>Управление идеологии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2023-04-11T04:55:28Z</dcterms:created>
  <dc:creator>Святослав</dc:creator>
  <dc:description/>
  <dc:language>ru-RU</dc:language>
  <cp:lastModifiedBy>Святослав</cp:lastModifiedBy>
  <dcterms:modified xsi:type="dcterms:W3CDTF">2023-04-12T11:43:23Z</dcterms:modified>
  <cp:revision>83</cp:revision>
  <dc:subject/>
  <dc:title>Презентация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Широкоэкранный</vt:lpwstr>
  </property>
  <property fmtid="{D5CDD505-2E9C-101B-9397-08002B2CF9AE}" pid="3" name="Slides">
    <vt:i4>34</vt:i4>
  </property>
</Properties>
</file>